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64" r:id="rId6"/>
    <p:sldId id="265" r:id="rId7"/>
    <p:sldId id="267" r:id="rId8"/>
    <p:sldId id="260" r:id="rId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3" pos="414" userDrawn="1">
          <p15:clr>
            <a:srgbClr val="A4A3A4"/>
          </p15:clr>
        </p15:guide>
        <p15:guide id="4" orient="horz" pos="1623" userDrawn="1">
          <p15:clr>
            <a:srgbClr val="A4A3A4"/>
          </p15:clr>
        </p15:guide>
        <p15:guide id="7" pos="4020" userDrawn="1">
          <p15:clr>
            <a:srgbClr val="A4A3A4"/>
          </p15:clr>
        </p15:guide>
        <p15:guide id="8" orient="horz" pos="5978" userDrawn="1">
          <p15:clr>
            <a:srgbClr val="A4A3A4"/>
          </p15:clr>
        </p15:guide>
        <p15:guide id="9" orient="horz" pos="1555" userDrawn="1">
          <p15:clr>
            <a:srgbClr val="A4A3A4"/>
          </p15:clr>
        </p15:guide>
        <p15:guide id="10" pos="640" userDrawn="1">
          <p15:clr>
            <a:srgbClr val="A4A3A4"/>
          </p15:clr>
        </p15:guide>
        <p15:guide id="11" orient="horz" pos="19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CA8F"/>
    <a:srgbClr val="7CD56D"/>
    <a:srgbClr val="93DD87"/>
    <a:srgbClr val="380754"/>
    <a:srgbClr val="380854"/>
    <a:srgbClr val="660066"/>
    <a:srgbClr val="FF0086"/>
    <a:srgbClr val="5652FF"/>
    <a:srgbClr val="168936"/>
    <a:srgbClr val="31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6346" autoAdjust="0"/>
  </p:normalViewPr>
  <p:slideViewPr>
    <p:cSldViewPr snapToGrid="0" snapToObjects="1">
      <p:cViewPr varScale="1">
        <p:scale>
          <a:sx n="79" d="100"/>
          <a:sy n="79" d="100"/>
        </p:scale>
        <p:origin x="2976" y="114"/>
      </p:cViewPr>
      <p:guideLst>
        <p:guide orient="horz" pos="3120"/>
        <p:guide pos="414"/>
        <p:guide orient="horz" pos="1623"/>
        <p:guide pos="4020"/>
        <p:guide orient="horz" pos="5978"/>
        <p:guide orient="horz" pos="1555"/>
        <p:guide pos="640"/>
        <p:guide orient="horz" pos="194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6D2C04-EAB6-CC48-B5FC-692FB7E63F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3EF3BC-3C02-E549-A025-A099FE56C0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10C18-53A9-194A-A6E1-EA7E4DD47B1D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898B3-DCF7-C847-A255-9D4BA7F584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FD109B-AB75-FC4E-8AEA-93DE064CF7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en-FI" dirty="0"/>
              <a:t>V1.0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35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C3A40-B9A4-2747-A3F2-D06C83E2975D}" type="datetimeFigureOut">
              <a:rPr lang="fi-FI" smtClean="0"/>
              <a:t>15.2.2023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D010E-D33F-7D40-8B9C-D3E377E472D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6005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74FD5-C3E7-FD45-895B-CE845A71C7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5D010E-D33F-7D40-8B9C-D3E377E472D2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9092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3AAF6-BD81-9A42-9F83-7D9B12CC01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5D010E-D33F-7D40-8B9C-D3E377E472D2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71181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46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4412-2F37-40D3-BF6D-BCA48CAE8EEA}" type="datetime1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8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E69BD-D27E-445C-8B75-07FD0117AB65}" type="datetime1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896-06D6-42CC-B88B-91F281713EB0}" type="datetime1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05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448C-781A-4091-8DB7-8F22732186BF}" type="datetime1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3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B1FF6-8E07-4D4B-806D-2D1C7B0756B6}" type="datetime1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9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0E85-6055-4400-BC8B-998BB63B1323}" type="datetime1">
              <a:rPr lang="en-US" smtClean="0"/>
              <a:t>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6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477C6-1D37-49EC-B168-CC39EFC0CA92}" type="datetime1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46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6088470" y="9559262"/>
            <a:ext cx="37210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latin typeface="Source Sans Pro" charset="0"/>
                <a:ea typeface="Source Sans Pro" charset="0"/>
                <a:cs typeface="Source Sans Pro" charset="0"/>
              </a:rPr>
              <a:t>V</a:t>
            </a:r>
            <a:r>
              <a:rPr lang="en-FI" sz="900" dirty="0">
                <a:latin typeface="Source Sans Pro" charset="0"/>
                <a:ea typeface="Source Sans Pro" charset="0"/>
                <a:cs typeface="Source Sans Pro" charset="0"/>
              </a:rPr>
              <a:t>1.0</a:t>
            </a:r>
            <a:r>
              <a:rPr lang="en-US" sz="900" dirty="0">
                <a:latin typeface="Source Sans Pro" charset="0"/>
                <a:ea typeface="Source Sans Pro" charset="0"/>
                <a:cs typeface="Source Sans Pro" charset="0"/>
              </a:rPr>
              <a:t>   |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3E0120A-B7EF-0ED5-D99F-A0E62A65A0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428"/>
            <a:ext cx="2348248" cy="13893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6CAD8E-594B-C362-4692-894510C54C55}"/>
              </a:ext>
            </a:extLst>
          </p:cNvPr>
          <p:cNvSpPr txBox="1"/>
          <p:nvPr userDrawn="1"/>
        </p:nvSpPr>
        <p:spPr>
          <a:xfrm>
            <a:off x="533400" y="1318260"/>
            <a:ext cx="5927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I" sz="2400" dirty="0"/>
              <a:t>Data Sheet Touch T5100</a:t>
            </a:r>
          </a:p>
        </p:txBody>
      </p:sp>
    </p:spTree>
    <p:extLst>
      <p:ext uri="{BB962C8B-B14F-4D97-AF65-F5344CB8AC3E}">
        <p14:creationId xmlns:p14="http://schemas.microsoft.com/office/powerpoint/2010/main" val="767611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 userDrawn="1">
          <p15:clr>
            <a:srgbClr val="FBAE40"/>
          </p15:clr>
        </p15:guide>
        <p15:guide id="2" pos="527" userDrawn="1">
          <p15:clr>
            <a:srgbClr val="FBAE40"/>
          </p15:clr>
        </p15:guide>
        <p15:guide id="3" pos="4201" userDrawn="1">
          <p15:clr>
            <a:srgbClr val="FBAE40"/>
          </p15:clr>
        </p15:guide>
        <p15:guide id="4" orient="horz" pos="609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B7231-413A-4236-BF73-E16A160E4FB1}" type="datetime1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77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36A1-EB23-414D-847B-E782575EE7CC}" type="datetime1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52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D855E-00AB-459B-93C2-27F8C2614EB4}" type="datetime1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HappyOrNot Ltd. | Åkerlundinkatu 11 A, 33100 Tampere, Finland | HappyOrNot Americas, Inc. | 1690 S. Congress Ave, Suite 120, Delray Beach, FL 33445, USA | happy-or-not.com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25D3-339C-0344-B667-9F4776071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2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200" b="1" i="0" kern="1200">
          <a:solidFill>
            <a:schemeClr val="bg1"/>
          </a:solidFill>
          <a:latin typeface="Source Sans Pro" charset="0"/>
          <a:ea typeface="Source Sans Pro" charset="0"/>
          <a:cs typeface="Source Sans Pro" charset="0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200" b="1" i="0" kern="1200">
          <a:solidFill>
            <a:schemeClr val="bg1"/>
          </a:solidFill>
          <a:latin typeface="Source Sans Pro" charset="0"/>
          <a:ea typeface="Source Sans Pro" charset="0"/>
          <a:cs typeface="Source Sans Pro" charset="0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200" b="1" i="0" kern="1200">
          <a:solidFill>
            <a:schemeClr val="bg1"/>
          </a:solidFill>
          <a:latin typeface="Source Sans Pro" charset="0"/>
          <a:ea typeface="Source Sans Pro" charset="0"/>
          <a:cs typeface="Source Sans Pro" charset="0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200" b="1" i="0" kern="1200">
          <a:solidFill>
            <a:schemeClr val="bg1"/>
          </a:solidFill>
          <a:latin typeface="Source Sans Pro" charset="0"/>
          <a:ea typeface="Source Sans Pro" charset="0"/>
          <a:cs typeface="Source Sans Pro" charset="0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200" b="1" i="0" kern="1200">
          <a:solidFill>
            <a:schemeClr val="bg1"/>
          </a:solidFill>
          <a:latin typeface="Source Sans Pro" charset="0"/>
          <a:ea typeface="Source Sans Pro" charset="0"/>
          <a:cs typeface="Source Sans Pro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9ACB48-A879-D681-E239-2EE098CBE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932955"/>
            <a:ext cx="6172200" cy="62599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Raleway" panose="020B0803030101060003" pitchFamily="34" charset="0"/>
              </a:rPr>
              <a:t>Technical Data Sheet</a:t>
            </a:r>
            <a:br>
              <a:rPr lang="en-US" sz="2400" dirty="0">
                <a:latin typeface="Raleway" panose="020B0803030101060003" pitchFamily="34" charset="0"/>
              </a:rPr>
            </a:br>
            <a:r>
              <a:rPr lang="en-US" sz="2400" dirty="0">
                <a:latin typeface="Raleway" panose="020B0803030101060003" pitchFamily="34" charset="0"/>
              </a:rPr>
              <a:t>Smiley Touch</a:t>
            </a:r>
            <a:r>
              <a:rPr lang="en-FI" sz="2400" dirty="0">
                <a:latin typeface="Raleway" panose="020B0803030101060003" pitchFamily="34" charset="0"/>
              </a:rPr>
              <a:t>™</a:t>
            </a:r>
            <a:r>
              <a:rPr lang="en-US" sz="2400" dirty="0">
                <a:latin typeface="Raleway" panose="020B0803030101060003" pitchFamily="34" charset="0"/>
              </a:rPr>
              <a:t> T5100</a:t>
            </a:r>
            <a:endParaRPr lang="en-FI" sz="2400" dirty="0">
              <a:latin typeface="Raleway" panose="020B08030301010600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121DA7-5467-29AE-8B1A-ADDCFC807F2C}"/>
              </a:ext>
            </a:extLst>
          </p:cNvPr>
          <p:cNvGrpSpPr/>
          <p:nvPr/>
        </p:nvGrpSpPr>
        <p:grpSpPr>
          <a:xfrm>
            <a:off x="529586" y="7598544"/>
            <a:ext cx="5463160" cy="1654349"/>
            <a:chOff x="307341" y="7848581"/>
            <a:chExt cx="5791764" cy="1719647"/>
          </a:xfrm>
        </p:grpSpPr>
        <p:pic>
          <p:nvPicPr>
            <p:cNvPr id="68" name="cardboard box">
              <a:extLst>
                <a:ext uri="{FF2B5EF4-FFF2-40B4-BE49-F238E27FC236}">
                  <a16:creationId xmlns:a16="http://schemas.microsoft.com/office/drawing/2014/main" id="{D9144F9D-3CE7-994F-9E18-4EDB11C28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6952" y="7887816"/>
              <a:ext cx="5107287" cy="1349244"/>
            </a:xfrm>
            <a:prstGeom prst="rect">
              <a:avLst/>
            </a:prstGeom>
          </p:spPr>
        </p:pic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4D97C2D-4525-434E-AB19-4ABAAF02D080}"/>
                </a:ext>
              </a:extLst>
            </p:cNvPr>
            <p:cNvGrpSpPr/>
            <p:nvPr/>
          </p:nvGrpSpPr>
          <p:grpSpPr>
            <a:xfrm>
              <a:off x="307341" y="7848581"/>
              <a:ext cx="5791764" cy="1719647"/>
              <a:chOff x="524869" y="7847669"/>
              <a:chExt cx="5791764" cy="1910719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2BFABBE4-B8B1-A14A-BA87-8F325BC97176}"/>
                  </a:ext>
                </a:extLst>
              </p:cNvPr>
              <p:cNvGrpSpPr/>
              <p:nvPr/>
            </p:nvGrpSpPr>
            <p:grpSpPr>
              <a:xfrm>
                <a:off x="583590" y="8457306"/>
                <a:ext cx="5733043" cy="1301082"/>
                <a:chOff x="78761" y="7121394"/>
                <a:chExt cx="6556913" cy="1488054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DBE4047C-43E9-0942-AF5A-BF302BDD5C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8702" y="7265173"/>
                  <a:ext cx="0" cy="817412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88D09D3D-4B02-EA4B-B95C-7EFD3D7D6A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7629" y="7267158"/>
                  <a:ext cx="409738" cy="1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88E64F83-F9C4-6148-AB26-086D6009C9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493" y="8089349"/>
                  <a:ext cx="406677" cy="1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3B7675AD-D3D2-E74D-9E84-DDB5FF359264}"/>
                    </a:ext>
                  </a:extLst>
                </p:cNvPr>
                <p:cNvSpPr/>
                <p:nvPr/>
              </p:nvSpPr>
              <p:spPr>
                <a:xfrm rot="16200000">
                  <a:off x="-358151" y="7558306"/>
                  <a:ext cx="1155427" cy="2816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</a:rPr>
                    <a:t>18.0</a:t>
                  </a:r>
                  <a:r>
                    <a:rPr lang="en-US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 cm / 7.1”</a:t>
                  </a:r>
                </a:p>
              </p:txBody>
            </p: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AA3C3CDC-13A7-9F42-B8C0-1244855B0E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2099" y="8272108"/>
                  <a:ext cx="4435730" cy="0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7C33F454-4C4F-6A45-B251-B6FCC4407655}"/>
                    </a:ext>
                  </a:extLst>
                </p:cNvPr>
                <p:cNvCxnSpPr/>
                <p:nvPr/>
              </p:nvCxnSpPr>
              <p:spPr>
                <a:xfrm flipV="1">
                  <a:off x="822099" y="8110615"/>
                  <a:ext cx="0" cy="152400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9F93279A-E82C-2240-88EA-4A33E3EC0E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59282" y="8120918"/>
                  <a:ext cx="0" cy="152400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A88EE30-2547-AF49-A198-35976834C101}"/>
                    </a:ext>
                  </a:extLst>
                </p:cNvPr>
                <p:cNvSpPr txBox="1"/>
                <p:nvPr/>
              </p:nvSpPr>
              <p:spPr>
                <a:xfrm>
                  <a:off x="822099" y="8296554"/>
                  <a:ext cx="4434772" cy="3128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s-IS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107.0</a:t>
                  </a:r>
                  <a:r>
                    <a:rPr lang="en-US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 cm / 42.1”</a:t>
                  </a:r>
                </a:p>
              </p:txBody>
            </p: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7B70A108-C0A2-4248-A6F9-78C734FFAE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55036" y="7578733"/>
                  <a:ext cx="1149155" cy="690979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989998B2-FB02-4743-9CF6-2BC6E9AF807D}"/>
                    </a:ext>
                  </a:extLst>
                </p:cNvPr>
                <p:cNvCxnSpPr/>
                <p:nvPr/>
              </p:nvCxnSpPr>
              <p:spPr>
                <a:xfrm flipV="1">
                  <a:off x="6395930" y="7424219"/>
                  <a:ext cx="0" cy="133830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3B9E0330-3C6B-4D41-B3D0-244557C44E76}"/>
                    </a:ext>
                  </a:extLst>
                </p:cNvPr>
                <p:cNvSpPr txBox="1"/>
                <p:nvPr/>
              </p:nvSpPr>
              <p:spPr>
                <a:xfrm rot="19855020">
                  <a:off x="5096891" y="7929823"/>
                  <a:ext cx="1538783" cy="31289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s-IS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</a:rPr>
                    <a:t>37.0 </a:t>
                  </a:r>
                  <a:r>
                    <a:rPr lang="en-US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cm / 14.6”</a:t>
                  </a:r>
                </a:p>
              </p:txBody>
            </p:sp>
          </p:grp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4775C377-AAE0-A146-83BC-5B9A9B13E702}"/>
                  </a:ext>
                </a:extLst>
              </p:cNvPr>
              <p:cNvSpPr/>
              <p:nvPr/>
            </p:nvSpPr>
            <p:spPr>
              <a:xfrm>
                <a:off x="1206500" y="8842719"/>
                <a:ext cx="3898899" cy="2735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sz="1000" noProof="1"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Weight max. </a:t>
                </a:r>
                <a:r>
                  <a:rPr lang="hr-HR" sz="1000" dirty="0"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11.4 </a:t>
                </a:r>
                <a:r>
                  <a:rPr lang="de-DE" sz="1000" noProof="1"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kg / 25.1 lbs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67EA2F1E-AE68-2747-A974-FA07C5ADC0A6}"/>
                  </a:ext>
                </a:extLst>
              </p:cNvPr>
              <p:cNvSpPr txBox="1"/>
              <p:nvPr/>
            </p:nvSpPr>
            <p:spPr>
              <a:xfrm>
                <a:off x="524869" y="7847669"/>
                <a:ext cx="899723" cy="461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SERIAL NUMBER 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6DE95920-3EA4-3B48-83B6-4D3A2A005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9425" y="8265390"/>
                <a:ext cx="274103" cy="183366"/>
              </a:xfrm>
              <a:prstGeom prst="straightConnector1">
                <a:avLst/>
              </a:prstGeom>
              <a:ln w="12700" cmpd="sng">
                <a:solidFill>
                  <a:srgbClr val="FF0000"/>
                </a:solidFill>
                <a:headEnd type="none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910277-E0D9-F510-4EA8-B60719DCE3D4}"/>
              </a:ext>
            </a:extLst>
          </p:cNvPr>
          <p:cNvGrpSpPr/>
          <p:nvPr/>
        </p:nvGrpSpPr>
        <p:grpSpPr>
          <a:xfrm>
            <a:off x="529587" y="2763150"/>
            <a:ext cx="3940794" cy="3595120"/>
            <a:chOff x="529587" y="2763150"/>
            <a:chExt cx="3768805" cy="343821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5AB15F1-FD5E-0944-8B77-5ECA66A02EB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9587" y="2763150"/>
              <a:ext cx="3768805" cy="3438217"/>
              <a:chOff x="414843" y="2827792"/>
              <a:chExt cx="4313656" cy="3935275"/>
            </a:xfrm>
          </p:grpSpPr>
          <p:pic>
            <p:nvPicPr>
              <p:cNvPr id="40" name="drawi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85174" y="3081718"/>
                <a:ext cx="3743325" cy="491465"/>
              </a:xfrm>
              <a:prstGeom prst="rect">
                <a:avLst/>
              </a:prstGeom>
            </p:spPr>
          </p:pic>
          <p:pic>
            <p:nvPicPr>
              <p:cNvPr id="26" name="drawi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5468"/>
              <a:stretch/>
            </p:blipFill>
            <p:spPr>
              <a:xfrm>
                <a:off x="1056640" y="3691222"/>
                <a:ext cx="3599180" cy="2637611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/>
            </p:nvSpPr>
            <p:spPr>
              <a:xfrm rot="16200000">
                <a:off x="98237" y="3144399"/>
                <a:ext cx="884982" cy="251768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is-I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2.5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1.0”</a:t>
                </a:r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 rot="16200000">
                <a:off x="1447193" y="2314741"/>
                <a:ext cx="497641" cy="2036971"/>
                <a:chOff x="1038096" y="3338874"/>
                <a:chExt cx="3338474" cy="485726"/>
              </a:xfrm>
            </p:grpSpPr>
            <p:cxnSp>
              <p:nvCxnSpPr>
                <p:cNvPr id="31" name="Straight Connector 30"/>
                <p:cNvCxnSpPr>
                  <a:cxnSpLocks/>
                </p:cNvCxnSpPr>
                <p:nvPr/>
              </p:nvCxnSpPr>
              <p:spPr>
                <a:xfrm rot="5400000" flipH="1">
                  <a:off x="821279" y="3581851"/>
                  <a:ext cx="485499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>
                  <a:cxnSpLocks/>
                </p:cNvCxnSpPr>
                <p:nvPr/>
              </p:nvCxnSpPr>
              <p:spPr>
                <a:xfrm rot="5400000" flipH="1">
                  <a:off x="4331331" y="3384340"/>
                  <a:ext cx="90478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1038096" y="3338874"/>
                  <a:ext cx="3316060" cy="5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/>
              <p:cNvSpPr txBox="1"/>
              <p:nvPr/>
            </p:nvSpPr>
            <p:spPr>
              <a:xfrm rot="16200000">
                <a:off x="-709938" y="4950217"/>
                <a:ext cx="2501330" cy="251768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is-I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22.6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8.9”</a:t>
                </a: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77333" y="3805521"/>
                <a:ext cx="730199" cy="2515501"/>
                <a:chOff x="552796" y="3806791"/>
                <a:chExt cx="719051" cy="656073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552796" y="3806791"/>
                  <a:ext cx="0" cy="65607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552796" y="3807229"/>
                  <a:ext cx="719051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552796" y="4462549"/>
                  <a:ext cx="719051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TextBox 46"/>
              <p:cNvSpPr txBox="1"/>
              <p:nvPr/>
            </p:nvSpPr>
            <p:spPr>
              <a:xfrm>
                <a:off x="1032388" y="6511299"/>
                <a:ext cx="3598606" cy="251768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is-I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32.2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12.7”</a:t>
                </a: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 flipV="1">
                <a:off x="1068636" y="5976892"/>
                <a:ext cx="3580482" cy="495630"/>
                <a:chOff x="1064029" y="3339101"/>
                <a:chExt cx="2044262" cy="59367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1064029" y="3339101"/>
                  <a:ext cx="0" cy="59367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3105457" y="3339101"/>
                  <a:ext cx="0" cy="51884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1064031" y="3345872"/>
                  <a:ext cx="204426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9511AAE-8A9A-FE48-95F9-02EA8F5013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8048" y="4314564"/>
                <a:ext cx="2409622" cy="1486042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42A09723-531C-1E40-B6A6-D3D2C90C509B}"/>
                </a:ext>
              </a:extLst>
            </p:cNvPr>
            <p:cNvSpPr txBox="1"/>
            <p:nvPr/>
          </p:nvSpPr>
          <p:spPr>
            <a:xfrm rot="19713438">
              <a:off x="1848972" y="4214543"/>
              <a:ext cx="2404285" cy="19581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is-IS" sz="80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HONT</a:t>
              </a:r>
              <a:r>
                <a:rPr lang="en-FI" sz="80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5</a:t>
              </a:r>
              <a:r>
                <a:rPr lang="is-IS" sz="800" dirty="0">
                  <a:solidFill>
                    <a:schemeClr val="bg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100: 24.9 cm / 9.8"</a:t>
              </a:r>
            </a:p>
          </p:txBody>
        </p:sp>
      </p:grp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8F7B925E-D3A0-9399-0F83-6ED39578B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41" y="65934"/>
            <a:ext cx="1282580" cy="760785"/>
          </a:xfrm>
          <a:prstGeom prst="rect">
            <a:avLst/>
          </a:prstGeom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52AD0A4-FA62-10D5-CEAC-C83899098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75947"/>
              </p:ext>
            </p:extLst>
          </p:nvPr>
        </p:nvGraphicFramePr>
        <p:xfrm>
          <a:off x="604724" y="6389977"/>
          <a:ext cx="5711742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9901">
                  <a:extLst>
                    <a:ext uri="{9D8B030D-6E8A-4147-A177-3AD203B41FA5}">
                      <a16:colId xmlns:a16="http://schemas.microsoft.com/office/drawing/2014/main" val="1995712134"/>
                    </a:ext>
                  </a:extLst>
                </a:gridCol>
                <a:gridCol w="1895475">
                  <a:extLst>
                    <a:ext uri="{9D8B030D-6E8A-4147-A177-3AD203B41FA5}">
                      <a16:colId xmlns:a16="http://schemas.microsoft.com/office/drawing/2014/main" val="1913161567"/>
                    </a:ext>
                  </a:extLst>
                </a:gridCol>
                <a:gridCol w="1706366">
                  <a:extLst>
                    <a:ext uri="{9D8B030D-6E8A-4147-A177-3AD203B41FA5}">
                      <a16:colId xmlns:a16="http://schemas.microsoft.com/office/drawing/2014/main" val="3822359111"/>
                    </a:ext>
                  </a:extLst>
                </a:gridCol>
              </a:tblGrid>
              <a:tr h="206828"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</a:t>
                      </a: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</a:rPr>
                        <a:t> </a:t>
                      </a: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package includes: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I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790674"/>
                  </a:ext>
                </a:extLst>
              </a:tr>
              <a:tr h="723899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 user interface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Attention sign holder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V sign arm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Thumb nut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Hex screws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</a:t>
                      </a:r>
                      <a:r>
                        <a:rPr lang="en-US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 </a:t>
                      </a: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f</a:t>
                      </a: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rame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Leg plate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Hex key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Square baseplate</a:t>
                      </a:r>
                    </a:p>
                    <a:p>
                      <a:endParaRPr lang="en-FI" sz="1000" dirty="0">
                        <a:latin typeface="Raleway Medium" panose="020B06030301010600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Power supply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Power cable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Assembly Guide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Cardboard box</a:t>
                      </a:r>
                    </a:p>
                    <a:p>
                      <a:endParaRPr lang="en-FI" sz="1000" dirty="0">
                        <a:latin typeface="Raleway Medium" panose="020B06030301010600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507415"/>
                  </a:ext>
                </a:extLst>
              </a:tr>
            </a:tbl>
          </a:graphicData>
        </a:graphic>
      </p:graphicFrame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D4CD310-3669-0B13-86CB-3025AF384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9377175"/>
            <a:ext cx="6858000" cy="52740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1200"/>
              </a:spcAft>
              <a:tabLst>
                <a:tab pos="2865755" algn="ctr"/>
                <a:tab pos="5731510" algn="r"/>
              </a:tabLst>
            </a:pP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HappyOrNot Ltd. | </a:t>
            </a:r>
            <a:r>
              <a:rPr lang="en-US" sz="600" dirty="0" err="1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Åkerlundinkatu</a:t>
            </a: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 11 A, 33100 Tampere, Finland | HappyOrNot Americas, Inc. | 1690 S. Congress Ave, Suite 120, Delray Beach, FL 33445, USA | happy-or-not.com </a:t>
            </a:r>
            <a:b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</a:b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Copyright © 2021 HappyOrNot Ltd. / HappyOrNot Americas, Inc. All rights reserved. All trademarks, service marks and company names belong to their respective owners.</a:t>
            </a:r>
            <a:endParaRPr lang="en-FI" sz="600" dirty="0">
              <a:solidFill>
                <a:srgbClr val="22272E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Times New Roman (Body CS)"/>
            </a:endParaRPr>
          </a:p>
        </p:txBody>
      </p:sp>
      <p:graphicFrame>
        <p:nvGraphicFramePr>
          <p:cNvPr id="12" name="Table 34">
            <a:extLst>
              <a:ext uri="{FF2B5EF4-FFF2-40B4-BE49-F238E27FC236}">
                <a16:creationId xmlns:a16="http://schemas.microsoft.com/office/drawing/2014/main" id="{7F464B87-2348-716A-4288-E2D9EE8FD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294673"/>
              </p:ext>
            </p:extLst>
          </p:nvPr>
        </p:nvGraphicFramePr>
        <p:xfrm>
          <a:off x="654777" y="1814599"/>
          <a:ext cx="4572000" cy="909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311025726"/>
                    </a:ext>
                  </a:extLst>
                </a:gridCol>
              </a:tblGrid>
              <a:tr h="2175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User interface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505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Weight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without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: 1.3 kg / </a:t>
                      </a:r>
                      <a:r>
                        <a:rPr lang="fi-FI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2.9</a:t>
                      </a:r>
                      <a:r>
                        <a:rPr lang="hr-HR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lbs</a:t>
                      </a:r>
                      <a:endParaRPr lang="de-DE" sz="1000" dirty="0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type: li-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ion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endParaRPr lang="en-FI" sz="1000" dirty="0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weight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: 120 g / </a:t>
                      </a:r>
                      <a:r>
                        <a:rPr lang="hr-HR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0.26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lbs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420125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370CA52-72FC-5211-16A2-B8EDED09176D}"/>
              </a:ext>
            </a:extLst>
          </p:cNvPr>
          <p:cNvSpPr txBox="1"/>
          <p:nvPr/>
        </p:nvSpPr>
        <p:spPr>
          <a:xfrm>
            <a:off x="5795019" y="207264"/>
            <a:ext cx="617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200" dirty="0"/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1988577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AD drawings DATA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67" y="3721395"/>
            <a:ext cx="4206608" cy="5961410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32750363-4164-BD06-3DA7-73C5469941A4}"/>
              </a:ext>
            </a:extLst>
          </p:cNvPr>
          <p:cNvGrpSpPr/>
          <p:nvPr/>
        </p:nvGrpSpPr>
        <p:grpSpPr>
          <a:xfrm>
            <a:off x="428366" y="3041556"/>
            <a:ext cx="4826921" cy="6148738"/>
            <a:chOff x="428366" y="3530658"/>
            <a:chExt cx="4826921" cy="6148738"/>
          </a:xfrm>
        </p:grpSpPr>
        <p:grpSp>
          <p:nvGrpSpPr>
            <p:cNvPr id="27" name="Group 26"/>
            <p:cNvGrpSpPr/>
            <p:nvPr/>
          </p:nvGrpSpPr>
          <p:grpSpPr>
            <a:xfrm flipV="1">
              <a:off x="1251044" y="9158988"/>
              <a:ext cx="1368331" cy="261209"/>
              <a:chOff x="1064029" y="3339101"/>
              <a:chExt cx="3316060" cy="518845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1064029" y="3339101"/>
                <a:ext cx="0" cy="51884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4376574" y="3339101"/>
                <a:ext cx="0" cy="51884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1064030" y="3345274"/>
                <a:ext cx="3316059" cy="598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1244600" y="9429489"/>
              <a:ext cx="1377949" cy="247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34.0 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cm /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13.4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”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E858D17-4033-0AE7-6DFB-271F58225A4C}"/>
                </a:ext>
              </a:extLst>
            </p:cNvPr>
            <p:cNvGrpSpPr/>
            <p:nvPr/>
          </p:nvGrpSpPr>
          <p:grpSpPr>
            <a:xfrm>
              <a:off x="428366" y="3530658"/>
              <a:ext cx="4826921" cy="5689858"/>
              <a:chOff x="428366" y="3530658"/>
              <a:chExt cx="4826921" cy="568985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286932" y="3530658"/>
                <a:ext cx="129116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1000" dirty="0">
                    <a:solidFill>
                      <a:schemeClr val="bg1">
                        <a:lumMod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32.2 </a:t>
                </a:r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cm / 12.7”</a:t>
                </a:r>
              </a:p>
            </p:txBody>
          </p: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5DF0EBE7-4CDF-696C-EA75-2D4DDFAF1BE8}"/>
                  </a:ext>
                </a:extLst>
              </p:cNvPr>
              <p:cNvGrpSpPr/>
              <p:nvPr/>
            </p:nvGrpSpPr>
            <p:grpSpPr>
              <a:xfrm>
                <a:off x="428366" y="3807229"/>
                <a:ext cx="4826921" cy="5413287"/>
                <a:chOff x="428366" y="3807229"/>
                <a:chExt cx="4826921" cy="5413287"/>
              </a:xfrm>
            </p:grpSpPr>
            <p:pic>
              <p:nvPicPr>
                <p:cNvPr id="72" name="CAD drawings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43154" y="3959672"/>
                  <a:ext cx="3392507" cy="5260844"/>
                </a:xfrm>
                <a:prstGeom prst="rect">
                  <a:avLst/>
                </a:prstGeom>
              </p:spPr>
            </p:pic>
            <p:grpSp>
              <p:nvGrpSpPr>
                <p:cNvPr id="7" name="Group 6"/>
                <p:cNvGrpSpPr/>
                <p:nvPr/>
              </p:nvGrpSpPr>
              <p:grpSpPr>
                <a:xfrm>
                  <a:off x="1285083" y="3807229"/>
                  <a:ext cx="1301484" cy="194499"/>
                  <a:chOff x="1064029" y="3339101"/>
                  <a:chExt cx="3328633" cy="518845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 flipV="1">
                    <a:off x="1064029" y="3339101"/>
                    <a:ext cx="0" cy="518845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/>
                  <p:cNvCxnSpPr/>
                  <p:nvPr/>
                </p:nvCxnSpPr>
                <p:spPr>
                  <a:xfrm flipV="1">
                    <a:off x="4376574" y="3339101"/>
                    <a:ext cx="0" cy="518845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 flipH="1">
                    <a:off x="1076602" y="3340037"/>
                    <a:ext cx="3316060" cy="598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" name="TextBox 10"/>
                <p:cNvSpPr txBox="1"/>
                <p:nvPr/>
              </p:nvSpPr>
              <p:spPr>
                <a:xfrm rot="16200000">
                  <a:off x="-215025" y="6571623"/>
                  <a:ext cx="153300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s-IS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130.1</a:t>
                  </a:r>
                  <a:r>
                    <a:rPr lang="en-US" sz="1000" dirty="0">
                      <a:solidFill>
                        <a:srgbClr val="FF0000"/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 cm / 51.2”</a:t>
                  </a:r>
                </a:p>
              </p:txBody>
            </p:sp>
            <p:grpSp>
              <p:nvGrpSpPr>
                <p:cNvPr id="12" name="Group 11"/>
                <p:cNvGrpSpPr/>
                <p:nvPr/>
              </p:nvGrpSpPr>
              <p:grpSpPr>
                <a:xfrm>
                  <a:off x="711200" y="3964259"/>
                  <a:ext cx="649249" cy="5251829"/>
                  <a:chOff x="552796" y="3799073"/>
                  <a:chExt cx="719051" cy="664333"/>
                </a:xfrm>
              </p:grpSpPr>
              <p:cxnSp>
                <p:nvCxnSpPr>
                  <p:cNvPr id="13" name="Straight Connector 12"/>
                  <p:cNvCxnSpPr/>
                  <p:nvPr/>
                </p:nvCxnSpPr>
                <p:spPr>
                  <a:xfrm flipV="1">
                    <a:off x="555567" y="3799073"/>
                    <a:ext cx="0" cy="664333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552796" y="3799138"/>
                    <a:ext cx="719051" cy="0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552796" y="4462549"/>
                    <a:ext cx="719051" cy="0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1008001" y="4854695"/>
                  <a:ext cx="335722" cy="4357601"/>
                  <a:chOff x="552796" y="3807229"/>
                  <a:chExt cx="719051" cy="657046"/>
                </a:xfrm>
              </p:grpSpPr>
              <p:cxnSp>
                <p:nvCxnSpPr>
                  <p:cNvPr id="17" name="Straight Connector 16"/>
                  <p:cNvCxnSpPr/>
                  <p:nvPr/>
                </p:nvCxnSpPr>
                <p:spPr>
                  <a:xfrm flipV="1">
                    <a:off x="555566" y="3807511"/>
                    <a:ext cx="0" cy="656764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552796" y="3807229"/>
                    <a:ext cx="719051" cy="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" name="TextBox 19"/>
                <p:cNvSpPr txBox="1"/>
                <p:nvPr/>
              </p:nvSpPr>
              <p:spPr>
                <a:xfrm rot="16200000">
                  <a:off x="111343" y="6562913"/>
                  <a:ext cx="153300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s-I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107.9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 cm / 42.5”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 rot="16200000">
                  <a:off x="383127" y="6562913"/>
                  <a:ext cx="153300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s-I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92.7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 cm / 36.5”</a:t>
                  </a:r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1245600" y="5402816"/>
                  <a:ext cx="173898" cy="3777184"/>
                  <a:chOff x="552796" y="3807229"/>
                  <a:chExt cx="719051" cy="660862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555568" y="3807912"/>
                    <a:ext cx="0" cy="660179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552796" y="3807229"/>
                    <a:ext cx="719051" cy="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552796" y="4462549"/>
                    <a:ext cx="719051" cy="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1425576" y="7981310"/>
                  <a:ext cx="1016000" cy="247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i-FI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</a:rPr>
                    <a:t>27.0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cm /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</a:rPr>
                    <a:t> 10.6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”</a:t>
                  </a:r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1378046" y="8232945"/>
                  <a:ext cx="1111154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 rot="16200000">
                  <a:off x="2735340" y="4313362"/>
                  <a:ext cx="93073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i-FI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23.2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cm / 9.1”</a:t>
                  </a:r>
                </a:p>
              </p:txBody>
            </p:sp>
            <p:grpSp>
              <p:nvGrpSpPr>
                <p:cNvPr id="37" name="Group 36"/>
                <p:cNvGrpSpPr/>
                <p:nvPr/>
              </p:nvGrpSpPr>
              <p:grpSpPr>
                <a:xfrm rot="16200000">
                  <a:off x="3051328" y="4268711"/>
                  <a:ext cx="928916" cy="321128"/>
                  <a:chOff x="1064029" y="3339101"/>
                  <a:chExt cx="3316060" cy="518845"/>
                </a:xfrm>
              </p:grpSpPr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1064029" y="3339101"/>
                    <a:ext cx="0" cy="518845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4376574" y="3339101"/>
                    <a:ext cx="0" cy="518845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H="1">
                    <a:off x="1064030" y="3345274"/>
                    <a:ext cx="3316059" cy="598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Group 40"/>
                <p:cNvGrpSpPr/>
                <p:nvPr/>
              </p:nvGrpSpPr>
              <p:grpSpPr>
                <a:xfrm rot="16200000">
                  <a:off x="3711575" y="5019674"/>
                  <a:ext cx="562428" cy="420008"/>
                  <a:chOff x="552796" y="3799073"/>
                  <a:chExt cx="719051" cy="669018"/>
                </a:xfrm>
              </p:grpSpPr>
              <p:cxnSp>
                <p:nvCxnSpPr>
                  <p:cNvPr id="42" name="Straight Connector 41"/>
                  <p:cNvCxnSpPr/>
                  <p:nvPr/>
                </p:nvCxnSpPr>
                <p:spPr>
                  <a:xfrm flipV="1">
                    <a:off x="555567" y="3799073"/>
                    <a:ext cx="0" cy="669018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552796" y="3807229"/>
                    <a:ext cx="719051" cy="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" name="TextBox 45"/>
                <p:cNvSpPr txBox="1"/>
                <p:nvPr/>
              </p:nvSpPr>
              <p:spPr>
                <a:xfrm>
                  <a:off x="3595269" y="5519375"/>
                  <a:ext cx="68291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i-FI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10.7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cm / 4.2”</a:t>
                  </a: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3583243" y="6054266"/>
                  <a:ext cx="70696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i-FI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15.3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cm / 6.0”</a:t>
                  </a:r>
                </a:p>
              </p:txBody>
            </p:sp>
            <p:grpSp>
              <p:nvGrpSpPr>
                <p:cNvPr id="48" name="Group 47"/>
                <p:cNvGrpSpPr/>
                <p:nvPr/>
              </p:nvGrpSpPr>
              <p:grpSpPr>
                <a:xfrm rot="16200000">
                  <a:off x="3049031" y="4853999"/>
                  <a:ext cx="1694906" cy="622903"/>
                  <a:chOff x="552796" y="3799073"/>
                  <a:chExt cx="719051" cy="669018"/>
                </a:xfrm>
              </p:grpSpPr>
              <p:cxnSp>
                <p:nvCxnSpPr>
                  <p:cNvPr id="49" name="Straight Connector 48"/>
                  <p:cNvCxnSpPr/>
                  <p:nvPr/>
                </p:nvCxnSpPr>
                <p:spPr>
                  <a:xfrm flipV="1">
                    <a:off x="555567" y="3799073"/>
                    <a:ext cx="0" cy="669018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552796" y="3807229"/>
                    <a:ext cx="719051" cy="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" name="Group 58"/>
                <p:cNvGrpSpPr/>
                <p:nvPr/>
              </p:nvGrpSpPr>
              <p:grpSpPr>
                <a:xfrm rot="10800000">
                  <a:off x="4354286" y="5363496"/>
                  <a:ext cx="182880" cy="149030"/>
                  <a:chOff x="1064029" y="3339101"/>
                  <a:chExt cx="3316060" cy="518845"/>
                </a:xfrm>
              </p:grpSpPr>
              <p:cxnSp>
                <p:nvCxnSpPr>
                  <p:cNvPr id="60" name="Straight Connector 59"/>
                  <p:cNvCxnSpPr/>
                  <p:nvPr/>
                </p:nvCxnSpPr>
                <p:spPr>
                  <a:xfrm flipV="1">
                    <a:off x="1064029" y="3339101"/>
                    <a:ext cx="0" cy="518845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H="1">
                    <a:off x="1064030" y="3345274"/>
                    <a:ext cx="3316059" cy="598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50000"/>
                      </a:schemeClr>
                    </a:solidFill>
                    <a:prstDash val="sysDash"/>
                    <a:headEnd type="stealth"/>
                    <a:tailEnd type="stealt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3" name="TextBox 62"/>
                <p:cNvSpPr txBox="1"/>
                <p:nvPr/>
              </p:nvSpPr>
              <p:spPr>
                <a:xfrm>
                  <a:off x="4296954" y="5519375"/>
                  <a:ext cx="74360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i-FI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4.4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cm / 1.7”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4239287" y="8103396"/>
                  <a:ext cx="1016000" cy="247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i-FI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3.7 </a:t>
                  </a: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Source Sans Pro" panose="020B0503030403020204" pitchFamily="34" charset="0"/>
                      <a:ea typeface="Source Sans Pro" panose="020B0503030403020204" pitchFamily="34" charset="0"/>
                      <a:cs typeface="Source Sans Pro" charset="0"/>
                    </a:rPr>
                    <a:t>cm / 1.5”</a:t>
                  </a:r>
                </a:p>
              </p:txBody>
            </p:sp>
            <p:cxnSp>
              <p:nvCxnSpPr>
                <p:cNvPr id="65" name="Straight Connector 64"/>
                <p:cNvCxnSpPr/>
                <p:nvPr/>
              </p:nvCxnSpPr>
              <p:spPr>
                <a:xfrm flipH="1">
                  <a:off x="4214949" y="8228592"/>
                  <a:ext cx="156755" cy="8707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  <a:prstDash val="sysDash"/>
                  <a:headEnd type="stealth" w="sm" len="med"/>
                  <a:tailEnd type="stealth" w="sm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7" name="Group 66"/>
            <p:cNvGrpSpPr/>
            <p:nvPr/>
          </p:nvGrpSpPr>
          <p:grpSpPr>
            <a:xfrm flipV="1">
              <a:off x="3258074" y="9161571"/>
              <a:ext cx="1368331" cy="261209"/>
              <a:chOff x="1064029" y="3339101"/>
              <a:chExt cx="3316060" cy="518845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 flipV="1">
                <a:off x="1064029" y="3339101"/>
                <a:ext cx="0" cy="51884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4376574" y="3339101"/>
                <a:ext cx="0" cy="51884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1064030" y="3345274"/>
                <a:ext cx="3316059" cy="598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Box 70"/>
            <p:cNvSpPr txBox="1"/>
            <p:nvPr/>
          </p:nvSpPr>
          <p:spPr>
            <a:xfrm>
              <a:off x="3251630" y="9432072"/>
              <a:ext cx="1377949" cy="247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34.0 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cm /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13.4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”</a:t>
              </a:r>
            </a:p>
          </p:txBody>
        </p:sp>
      </p:grpSp>
      <p:sp>
        <p:nvSpPr>
          <p:cNvPr id="44" name="Footer Placeholder 10">
            <a:extLst>
              <a:ext uri="{FF2B5EF4-FFF2-40B4-BE49-F238E27FC236}">
                <a16:creationId xmlns:a16="http://schemas.microsoft.com/office/drawing/2014/main" id="{461D3716-0AD7-9335-4EEE-6BBE85AF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9377192"/>
            <a:ext cx="6858000" cy="52740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1200"/>
              </a:spcAft>
              <a:tabLst>
                <a:tab pos="2865755" algn="ctr"/>
                <a:tab pos="5731510" algn="r"/>
              </a:tabLst>
            </a:pP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HappyOrNot Ltd. | </a:t>
            </a:r>
            <a:r>
              <a:rPr lang="en-US" sz="600" dirty="0" err="1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Åkerlundinkatu</a:t>
            </a: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 11 A, 33100 Tampere, Finland | HappyOrNot Americas, Inc. | 1690 S. Congress Ave, Suite 120, Delray Beach, FL 33445, USA | happy-or-not.com </a:t>
            </a:r>
            <a:b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</a:b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Copyright © 2021 HappyOrNot Ltd. / HappyOrNot Americas, Inc. All rights reserved. All trademarks, service marks and company names belong to their respective owners.</a:t>
            </a:r>
            <a:endParaRPr lang="en-FI" sz="600" dirty="0">
              <a:solidFill>
                <a:srgbClr val="22272E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Times New Roman (Body CS)"/>
            </a:endParaRPr>
          </a:p>
        </p:txBody>
      </p:sp>
      <p:sp>
        <p:nvSpPr>
          <p:cNvPr id="52" name="Title 2">
            <a:extLst>
              <a:ext uri="{FF2B5EF4-FFF2-40B4-BE49-F238E27FC236}">
                <a16:creationId xmlns:a16="http://schemas.microsoft.com/office/drawing/2014/main" id="{B9E828FD-C8C7-9C8A-491D-DB6365D6D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932955"/>
            <a:ext cx="6172200" cy="62599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Raleway" panose="020B0803030101060003" pitchFamily="34" charset="0"/>
              </a:rPr>
              <a:t>Technical Data Sheet</a:t>
            </a:r>
            <a:br>
              <a:rPr lang="en-US" sz="2400" dirty="0">
                <a:latin typeface="Raleway" panose="020B0803030101060003" pitchFamily="34" charset="0"/>
              </a:rPr>
            </a:br>
            <a:r>
              <a:rPr lang="en-US" sz="2400" dirty="0">
                <a:latin typeface="Raleway" panose="020B0803030101060003" pitchFamily="34" charset="0"/>
              </a:rPr>
              <a:t>Smiley Touch</a:t>
            </a:r>
            <a:r>
              <a:rPr lang="en-FI" sz="2400" dirty="0">
                <a:latin typeface="Raleway" panose="020B0803030101060003" pitchFamily="34" charset="0"/>
              </a:rPr>
              <a:t>™</a:t>
            </a:r>
            <a:r>
              <a:rPr lang="en-US" sz="2400" dirty="0">
                <a:latin typeface="Raleway" panose="020B0803030101060003" pitchFamily="34" charset="0"/>
              </a:rPr>
              <a:t> T5100</a:t>
            </a:r>
            <a:endParaRPr lang="en-FI" sz="2400" dirty="0">
              <a:latin typeface="Raleway" panose="020B0803030101060003" pitchFamily="34" charset="0"/>
            </a:endParaRPr>
          </a:p>
        </p:txBody>
      </p:sp>
      <p:pic>
        <p:nvPicPr>
          <p:cNvPr id="53" name="Picture 52" descr="A picture containing icon&#10;&#10;Description automatically generated">
            <a:extLst>
              <a:ext uri="{FF2B5EF4-FFF2-40B4-BE49-F238E27FC236}">
                <a16:creationId xmlns:a16="http://schemas.microsoft.com/office/drawing/2014/main" id="{9D54A158-7A73-978C-1E5C-FE3961941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41" y="65934"/>
            <a:ext cx="1282580" cy="760785"/>
          </a:xfrm>
          <a:prstGeom prst="rect">
            <a:avLst/>
          </a:prstGeom>
        </p:spPr>
      </p:pic>
      <p:graphicFrame>
        <p:nvGraphicFramePr>
          <p:cNvPr id="57" name="Table 34">
            <a:extLst>
              <a:ext uri="{FF2B5EF4-FFF2-40B4-BE49-F238E27FC236}">
                <a16:creationId xmlns:a16="http://schemas.microsoft.com/office/drawing/2014/main" id="{E8300514-D743-1250-6A76-0C99C648A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796370"/>
              </p:ext>
            </p:extLst>
          </p:nvPr>
        </p:nvGraphicFramePr>
        <p:xfrm>
          <a:off x="713702" y="2060691"/>
          <a:ext cx="4572000" cy="807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311025726"/>
                    </a:ext>
                  </a:extLst>
                </a:gridCol>
              </a:tblGrid>
              <a:tr h="2175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 with branding leg plate </a:t>
                      </a:r>
                      <a:endParaRPr lang="de-DE" sz="1100" b="1" noProof="1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505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Weight: </a:t>
                      </a:r>
                      <a:r>
                        <a:rPr lang="de-DE" sz="1000" dirty="0">
                          <a:solidFill>
                            <a:srgbClr val="000000"/>
                          </a:solidFill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8.7 kg / 19.2 </a:t>
                      </a:r>
                      <a:r>
                        <a:rPr lang="de-DE" sz="1000" dirty="0" err="1">
                          <a:solidFill>
                            <a:srgbClr val="000000"/>
                          </a:solidFill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lbs</a:t>
                      </a:r>
                      <a:endParaRPr lang="en-US" sz="1000" dirty="0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  <a:p>
                      <a:r>
                        <a:rPr lang="en-US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Total height: </a:t>
                      </a:r>
                      <a:r>
                        <a:rPr lang="is-IS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130.1 </a:t>
                      </a:r>
                      <a:r>
                        <a:rPr lang="en-US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cm / </a:t>
                      </a:r>
                      <a:r>
                        <a:rPr lang="uk-UA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51</a:t>
                      </a:r>
                      <a:r>
                        <a:rPr lang="fi-FI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.2</a:t>
                      </a:r>
                      <a:r>
                        <a:rPr lang="en-US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"</a:t>
                      </a:r>
                    </a:p>
                    <a:p>
                      <a:r>
                        <a:rPr lang="en-US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Attention sign size: A4 / Letter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4201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3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ardboard box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0" y="7959566"/>
            <a:ext cx="3655568" cy="121615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2622550"/>
            <a:ext cx="5788025" cy="2714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3. SMILEY TOUCH WALL</a:t>
            </a:r>
          </a:p>
          <a:p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0986" y="7930094"/>
            <a:ext cx="4636614" cy="1629098"/>
            <a:chOff x="581733" y="7646026"/>
            <a:chExt cx="4636614" cy="2186276"/>
          </a:xfrm>
        </p:grpSpPr>
        <p:grpSp>
          <p:nvGrpSpPr>
            <p:cNvPr id="9" name="Group 8"/>
            <p:cNvGrpSpPr/>
            <p:nvPr/>
          </p:nvGrpSpPr>
          <p:grpSpPr>
            <a:xfrm>
              <a:off x="581733" y="8248074"/>
              <a:ext cx="4636614" cy="1584228"/>
              <a:chOff x="76636" y="6882088"/>
              <a:chExt cx="5302923" cy="1811889"/>
            </a:xfrm>
          </p:grpSpPr>
          <p:cxnSp>
            <p:nvCxnSpPr>
              <p:cNvPr id="13" name="Straight Connector 12"/>
              <p:cNvCxnSpPr>
                <a:cxnSpLocks/>
              </p:cNvCxnSpPr>
              <p:nvPr/>
            </p:nvCxnSpPr>
            <p:spPr>
              <a:xfrm flipV="1">
                <a:off x="412363" y="7250750"/>
                <a:ext cx="0" cy="863384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cxnSpLocks/>
              </p:cNvCxnSpPr>
              <p:nvPr/>
            </p:nvCxnSpPr>
            <p:spPr>
              <a:xfrm>
                <a:off x="404009" y="7234754"/>
                <a:ext cx="410333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cxnSpLocks/>
              </p:cNvCxnSpPr>
              <p:nvPr/>
            </p:nvCxnSpPr>
            <p:spPr>
              <a:xfrm>
                <a:off x="404009" y="8105123"/>
                <a:ext cx="410333" cy="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/>
              <p:cNvSpPr/>
              <p:nvPr/>
            </p:nvSpPr>
            <p:spPr>
              <a:xfrm rot="16200000">
                <a:off x="-586205" y="7544929"/>
                <a:ext cx="1607286" cy="281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l-PL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1</a:t>
                </a:r>
                <a:r>
                  <a:rPr lang="fi-FI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0</a:t>
                </a:r>
                <a:r>
                  <a:rPr lang="pl-PL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.0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3.9”</a:t>
                </a:r>
              </a:p>
            </p:txBody>
          </p:sp>
          <p:cxnSp>
            <p:nvCxnSpPr>
              <p:cNvPr id="17" name="Straight Connector 16"/>
              <p:cNvCxnSpPr>
                <a:cxnSpLocks/>
              </p:cNvCxnSpPr>
              <p:nvPr/>
            </p:nvCxnSpPr>
            <p:spPr>
              <a:xfrm>
                <a:off x="814342" y="8264846"/>
                <a:ext cx="2723957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822051" y="8103352"/>
                <a:ext cx="0" cy="15240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3542556" y="8098805"/>
                <a:ext cx="0" cy="15240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826502" y="8316058"/>
                <a:ext cx="2699637" cy="377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s-I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42.5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16.5”</a:t>
                </a:r>
              </a:p>
            </p:txBody>
          </p:sp>
          <p:cxnSp>
            <p:nvCxnSpPr>
              <p:cNvPr id="21" name="Straight Connector 20"/>
              <p:cNvCxnSpPr>
                <a:cxnSpLocks/>
              </p:cNvCxnSpPr>
              <p:nvPr/>
            </p:nvCxnSpPr>
            <p:spPr>
              <a:xfrm flipV="1">
                <a:off x="3565071" y="7182094"/>
                <a:ext cx="1433294" cy="109048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cxnSpLocks/>
              </p:cNvCxnSpPr>
              <p:nvPr/>
            </p:nvCxnSpPr>
            <p:spPr>
              <a:xfrm>
                <a:off x="4993454" y="7030440"/>
                <a:ext cx="0" cy="179514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 rot="19801874">
                <a:off x="3396023" y="7753176"/>
                <a:ext cx="1983536" cy="3779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s-I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30.0 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cm / 11.8”</a:t>
                </a: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1226747" y="8803736"/>
              <a:ext cx="2375786" cy="330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sz="1000" noProof="1"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Weight max. </a:t>
              </a:r>
              <a:r>
                <a:rPr lang="fi-FI" sz="1000" dirty="0"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2.0 kg / 4.4 </a:t>
              </a:r>
              <a:r>
                <a:rPr lang="fi-FI" sz="1000" dirty="0" err="1"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lbs</a:t>
              </a:r>
              <a:endParaRPr lang="de-DE" sz="1000" noProof="1">
                <a:latin typeface="Source Sans Pro" panose="020B0503030403020204" pitchFamily="34" charset="0"/>
                <a:ea typeface="Source Sans Pro" panose="020B0503030403020204" pitchFamily="34" charset="0"/>
                <a:cs typeface="Source Sans Pro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7498" y="7646026"/>
              <a:ext cx="899723" cy="557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SERIAL NUMBER </a:t>
              </a:r>
            </a:p>
          </p:txBody>
        </p:sp>
        <p:cxnSp>
          <p:nvCxnSpPr>
            <p:cNvPr id="12" name="Straight Arrow Connector 11"/>
            <p:cNvCxnSpPr>
              <a:cxnSpLocks/>
            </p:cNvCxnSpPr>
            <p:nvPr/>
          </p:nvCxnSpPr>
          <p:spPr>
            <a:xfrm>
              <a:off x="1226747" y="8026564"/>
              <a:ext cx="378374" cy="219567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18C5E8-40E3-A6B4-6337-EE07B706419D}"/>
              </a:ext>
            </a:extLst>
          </p:cNvPr>
          <p:cNvGrpSpPr/>
          <p:nvPr/>
        </p:nvGrpSpPr>
        <p:grpSpPr>
          <a:xfrm>
            <a:off x="617207" y="2989972"/>
            <a:ext cx="3956039" cy="3683564"/>
            <a:chOff x="423122" y="2968645"/>
            <a:chExt cx="3956039" cy="3683564"/>
          </a:xfrm>
        </p:grpSpPr>
        <p:sp>
          <p:nvSpPr>
            <p:cNvPr id="30" name="TextBox 29"/>
            <p:cNvSpPr txBox="1"/>
            <p:nvPr/>
          </p:nvSpPr>
          <p:spPr>
            <a:xfrm rot="16200000">
              <a:off x="111767" y="3289639"/>
              <a:ext cx="868580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is-I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4.0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 cm / 1.6”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643C998-1B5F-A649-8003-61578E085B9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3122" y="3285191"/>
              <a:ext cx="3956039" cy="3367018"/>
              <a:chOff x="422222" y="3388091"/>
              <a:chExt cx="4323949" cy="3680150"/>
            </a:xfrm>
          </p:grpSpPr>
          <p:pic>
            <p:nvPicPr>
              <p:cNvPr id="40" name="drawin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7696" y="3388091"/>
                <a:ext cx="3758475" cy="467757"/>
              </a:xfrm>
              <a:prstGeom prst="rect">
                <a:avLst/>
              </a:prstGeom>
            </p:spPr>
          </p:pic>
          <p:pic>
            <p:nvPicPr>
              <p:cNvPr id="26" name="drawing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5468"/>
              <a:stretch/>
            </p:blipFill>
            <p:spPr>
              <a:xfrm>
                <a:off x="1070239" y="4000500"/>
                <a:ext cx="3599180" cy="2637611"/>
              </a:xfrm>
              <a:prstGeom prst="rect">
                <a:avLst/>
              </a:prstGeom>
            </p:spPr>
          </p:pic>
          <p:grpSp>
            <p:nvGrpSpPr>
              <p:cNvPr id="39" name="Group 38"/>
              <p:cNvGrpSpPr/>
              <p:nvPr/>
            </p:nvGrpSpPr>
            <p:grpSpPr>
              <a:xfrm rot="16200000">
                <a:off x="1226674" y="2844946"/>
                <a:ext cx="463914" cy="1560401"/>
                <a:chOff x="1064022" y="3339101"/>
                <a:chExt cx="3316067" cy="515251"/>
              </a:xfrm>
            </p:grpSpPr>
            <p:cxnSp>
              <p:nvCxnSpPr>
                <p:cNvPr id="31" name="Straight Connector 30"/>
                <p:cNvCxnSpPr>
                  <a:cxnSpLocks/>
                </p:cNvCxnSpPr>
                <p:nvPr/>
              </p:nvCxnSpPr>
              <p:spPr>
                <a:xfrm rot="5400000" flipH="1">
                  <a:off x="806397" y="3596727"/>
                  <a:ext cx="51525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>
                  <a:cxnSpLocks/>
                </p:cNvCxnSpPr>
                <p:nvPr/>
              </p:nvCxnSpPr>
              <p:spPr>
                <a:xfrm rot="5400000" flipH="1">
                  <a:off x="4311852" y="3403821"/>
                  <a:ext cx="12944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1064029" y="3340704"/>
                  <a:ext cx="3316060" cy="59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/>
              <p:cNvSpPr txBox="1"/>
              <p:nvPr/>
            </p:nvSpPr>
            <p:spPr>
              <a:xfrm rot="16200000">
                <a:off x="-704611" y="5261545"/>
                <a:ext cx="2501330" cy="247664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is-I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22.6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8.9”</a:t>
                </a: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92150" y="4108649"/>
                <a:ext cx="715382" cy="2521651"/>
                <a:chOff x="552796" y="3806791"/>
                <a:chExt cx="719051" cy="656073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552796" y="3806791"/>
                  <a:ext cx="0" cy="65607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552796" y="3807229"/>
                  <a:ext cx="719051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552796" y="4462549"/>
                  <a:ext cx="719051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TextBox 46"/>
              <p:cNvSpPr txBox="1"/>
              <p:nvPr/>
            </p:nvSpPr>
            <p:spPr>
              <a:xfrm>
                <a:off x="1032387" y="6820577"/>
                <a:ext cx="3598606" cy="247664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is-I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32.2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12.7”</a:t>
                </a: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 flipV="1">
                <a:off x="1075726" y="6286170"/>
                <a:ext cx="3580482" cy="495630"/>
                <a:chOff x="1068077" y="3339101"/>
                <a:chExt cx="2044262" cy="59367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1068077" y="3339101"/>
                  <a:ext cx="0" cy="59367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3109505" y="3339101"/>
                  <a:ext cx="0" cy="51884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1068079" y="3345872"/>
                  <a:ext cx="204426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  <a:headEnd type="stealth"/>
                  <a:tailEnd type="stealt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CAEF391-3C2A-D74D-A50F-E58A748ABE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71647" y="4623842"/>
                <a:ext cx="2409622" cy="1486043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99EF8B3C-C1E5-9543-B4B6-CF41901C4367}"/>
              </a:ext>
            </a:extLst>
          </p:cNvPr>
          <p:cNvSpPr txBox="1"/>
          <p:nvPr/>
        </p:nvSpPr>
        <p:spPr>
          <a:xfrm rot="19713438">
            <a:off x="1913646" y="4596272"/>
            <a:ext cx="2404285" cy="19581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is-IS" sz="8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charset="0"/>
              </a:rPr>
              <a:t>HONT</a:t>
            </a:r>
            <a:r>
              <a:rPr lang="en-FI" sz="8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charset="0"/>
              </a:rPr>
              <a:t>5</a:t>
            </a:r>
            <a:r>
              <a:rPr lang="is-IS" sz="8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charset="0"/>
              </a:rPr>
              <a:t>100: 24.9 cm / 9.8"</a:t>
            </a:r>
          </a:p>
        </p:txBody>
      </p:sp>
      <p:sp>
        <p:nvSpPr>
          <p:cNvPr id="25" name="Footer Placeholder 10">
            <a:extLst>
              <a:ext uri="{FF2B5EF4-FFF2-40B4-BE49-F238E27FC236}">
                <a16:creationId xmlns:a16="http://schemas.microsoft.com/office/drawing/2014/main" id="{A0120E50-4DA4-BA53-3831-4EF07786E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9377175"/>
            <a:ext cx="6858000" cy="52740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1200"/>
              </a:spcAft>
              <a:tabLst>
                <a:tab pos="2865755" algn="ctr"/>
                <a:tab pos="5731510" algn="r"/>
              </a:tabLst>
            </a:pP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HappyOrNot Ltd. | </a:t>
            </a:r>
            <a:r>
              <a:rPr lang="en-US" sz="600" dirty="0" err="1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Åkerlundinkatu</a:t>
            </a: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 11 A, 33100 Tampere, Finland | HappyOrNot Americas, Inc. | 1690 S. Congress Ave, Suite 120, Delray Beach, FL 33445, USA | happy-or-not.com </a:t>
            </a:r>
            <a:b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</a:b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Copyright © 2021 HappyOrNot Ltd. / HappyOrNot Americas, Inc. All rights reserved. All trademarks, service marks and company names belong to their respective owners.</a:t>
            </a:r>
            <a:endParaRPr lang="en-FI" sz="600" dirty="0">
              <a:solidFill>
                <a:srgbClr val="22272E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Times New Roman (Body CS)"/>
            </a:endParaRPr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11DC063D-AB3F-73F9-2D1A-EB9CC73DAE6B}"/>
              </a:ext>
            </a:extLst>
          </p:cNvPr>
          <p:cNvSpPr txBox="1">
            <a:spLocks/>
          </p:cNvSpPr>
          <p:nvPr/>
        </p:nvSpPr>
        <p:spPr>
          <a:xfrm>
            <a:off x="342900" y="932955"/>
            <a:ext cx="6172200" cy="6259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latin typeface="Raleway" panose="020B0803030101060003" pitchFamily="34" charset="0"/>
              </a:rPr>
              <a:t>Technical Data Sheet</a:t>
            </a:r>
            <a:br>
              <a:rPr lang="en-US" sz="2400">
                <a:latin typeface="Raleway" panose="020B0803030101060003" pitchFamily="34" charset="0"/>
              </a:rPr>
            </a:br>
            <a:r>
              <a:rPr lang="en-US" sz="2400">
                <a:latin typeface="Raleway" panose="020B0803030101060003" pitchFamily="34" charset="0"/>
              </a:rPr>
              <a:t>Smiley Touch</a:t>
            </a:r>
            <a:r>
              <a:rPr lang="en-FI" sz="2400">
                <a:latin typeface="Raleway" panose="020B0803030101060003" pitchFamily="34" charset="0"/>
              </a:rPr>
              <a:t>™</a:t>
            </a:r>
            <a:r>
              <a:rPr lang="en-US" sz="2400">
                <a:latin typeface="Raleway" panose="020B0803030101060003" pitchFamily="34" charset="0"/>
              </a:rPr>
              <a:t> T5100</a:t>
            </a:r>
            <a:endParaRPr lang="en-FI" sz="2400" dirty="0">
              <a:latin typeface="Raleway" panose="020B0803030101060003" pitchFamily="34" charset="0"/>
            </a:endParaRPr>
          </a:p>
        </p:txBody>
      </p:sp>
      <p:pic>
        <p:nvPicPr>
          <p:cNvPr id="34" name="Picture 33" descr="A picture containing icon&#10;&#10;Description automatically generated">
            <a:extLst>
              <a:ext uri="{FF2B5EF4-FFF2-40B4-BE49-F238E27FC236}">
                <a16:creationId xmlns:a16="http://schemas.microsoft.com/office/drawing/2014/main" id="{DEE90783-8014-A118-958C-7A549CF4E7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41" y="65934"/>
            <a:ext cx="1282580" cy="760785"/>
          </a:xfrm>
          <a:prstGeom prst="rect">
            <a:avLst/>
          </a:prstGeom>
        </p:spPr>
      </p:pic>
      <p:graphicFrame>
        <p:nvGraphicFramePr>
          <p:cNvPr id="36" name="Table 9">
            <a:extLst>
              <a:ext uri="{FF2B5EF4-FFF2-40B4-BE49-F238E27FC236}">
                <a16:creationId xmlns:a16="http://schemas.microsoft.com/office/drawing/2014/main" id="{04AFE8FE-4663-A192-966C-758C94711E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827371"/>
              </p:ext>
            </p:extLst>
          </p:nvPr>
        </p:nvGraphicFramePr>
        <p:xfrm>
          <a:off x="617207" y="6744295"/>
          <a:ext cx="5104680" cy="8083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2226">
                  <a:extLst>
                    <a:ext uri="{9D8B030D-6E8A-4147-A177-3AD203B41FA5}">
                      <a16:colId xmlns:a16="http://schemas.microsoft.com/office/drawing/2014/main" val="1995712134"/>
                    </a:ext>
                  </a:extLst>
                </a:gridCol>
                <a:gridCol w="2282454">
                  <a:extLst>
                    <a:ext uri="{9D8B030D-6E8A-4147-A177-3AD203B41FA5}">
                      <a16:colId xmlns:a16="http://schemas.microsoft.com/office/drawing/2014/main" val="3822359111"/>
                    </a:ext>
                  </a:extLst>
                </a:gridCol>
              </a:tblGrid>
              <a:tr h="20298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</a:t>
                      </a: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</a:rPr>
                        <a:t> Wall </a:t>
                      </a: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package includes: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790674"/>
                  </a:ext>
                </a:extLst>
              </a:tr>
              <a:tr h="54924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 user interface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Wall mount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Power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Power cable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Assembly Guide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Cardboard box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507415"/>
                  </a:ext>
                </a:extLst>
              </a:tr>
            </a:tbl>
          </a:graphicData>
        </a:graphic>
      </p:graphicFrame>
      <p:graphicFrame>
        <p:nvGraphicFramePr>
          <p:cNvPr id="44" name="Table 34">
            <a:extLst>
              <a:ext uri="{FF2B5EF4-FFF2-40B4-BE49-F238E27FC236}">
                <a16:creationId xmlns:a16="http://schemas.microsoft.com/office/drawing/2014/main" id="{339DC8A8-F428-3C93-CC54-85D3A13A6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082124"/>
              </p:ext>
            </p:extLst>
          </p:nvPr>
        </p:nvGraphicFramePr>
        <p:xfrm>
          <a:off x="664529" y="1952618"/>
          <a:ext cx="4572000" cy="909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311025726"/>
                    </a:ext>
                  </a:extLst>
                </a:gridCol>
              </a:tblGrid>
              <a:tr h="2175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User interface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505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Weight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without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: 1.3 kg / </a:t>
                      </a:r>
                      <a:r>
                        <a:rPr lang="fi-FI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2.9</a:t>
                      </a:r>
                      <a:r>
                        <a:rPr lang="hr-HR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lbs</a:t>
                      </a:r>
                      <a:endParaRPr lang="de-DE" sz="1000" dirty="0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type: li-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ion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endParaRPr lang="en-FI" sz="1000" dirty="0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weight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: 120 g / </a:t>
                      </a:r>
                      <a:r>
                        <a:rPr lang="hr-HR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0.26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lbs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420125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618DE5B-AA9D-FF3A-BD22-EE3A6D6FF9CD}"/>
              </a:ext>
            </a:extLst>
          </p:cNvPr>
          <p:cNvSpPr txBox="1"/>
          <p:nvPr/>
        </p:nvSpPr>
        <p:spPr>
          <a:xfrm>
            <a:off x="5795019" y="207264"/>
            <a:ext cx="617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200" dirty="0"/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143350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 rot="18742431">
            <a:off x="2793051" y="8529967"/>
            <a:ext cx="1734306" cy="2462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0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35.6 </a:t>
            </a:r>
            <a:r>
              <a:rPr lang="en-US" sz="1000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charset="0"/>
              </a:rPr>
              <a:t>cm / 14”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CDB5F19-64C5-836F-F263-7717462890D8}"/>
              </a:ext>
            </a:extLst>
          </p:cNvPr>
          <p:cNvGrpSpPr/>
          <p:nvPr/>
        </p:nvGrpSpPr>
        <p:grpSpPr>
          <a:xfrm>
            <a:off x="543564" y="6830380"/>
            <a:ext cx="3345960" cy="2086082"/>
            <a:chOff x="670081" y="7284431"/>
            <a:chExt cx="3345960" cy="2086082"/>
          </a:xfrm>
        </p:grpSpPr>
        <p:sp>
          <p:nvSpPr>
            <p:cNvPr id="20" name="TextBox 19"/>
            <p:cNvSpPr txBox="1"/>
            <p:nvPr/>
          </p:nvSpPr>
          <p:spPr>
            <a:xfrm>
              <a:off x="1242547" y="9124291"/>
              <a:ext cx="1942214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s-I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31.1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 cm / 12.2”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5452882-B7D8-3CA6-AED2-24CED3ABD060}"/>
                </a:ext>
              </a:extLst>
            </p:cNvPr>
            <p:cNvGrpSpPr/>
            <p:nvPr/>
          </p:nvGrpSpPr>
          <p:grpSpPr>
            <a:xfrm>
              <a:off x="670081" y="7284431"/>
              <a:ext cx="3345960" cy="1821232"/>
              <a:chOff x="670081" y="7284431"/>
              <a:chExt cx="3345960" cy="1821232"/>
            </a:xfrm>
          </p:grpSpPr>
          <p:pic>
            <p:nvPicPr>
              <p:cNvPr id="2" name="cardboard box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92841" y="7284431"/>
                <a:ext cx="2623200" cy="1719946"/>
              </a:xfrm>
              <a:prstGeom prst="rect">
                <a:avLst/>
              </a:prstGeom>
            </p:spPr>
          </p:pic>
          <p:cxnSp>
            <p:nvCxnSpPr>
              <p:cNvPr id="13" name="Straight Connector 12"/>
              <p:cNvCxnSpPr>
                <a:cxnSpLocks/>
              </p:cNvCxnSpPr>
              <p:nvPr/>
            </p:nvCxnSpPr>
            <p:spPr>
              <a:xfrm flipH="1" flipV="1">
                <a:off x="1034065" y="8200695"/>
                <a:ext cx="7779" cy="789125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cxnSpLocks/>
              </p:cNvCxnSpPr>
              <p:nvPr/>
            </p:nvCxnSpPr>
            <p:spPr>
              <a:xfrm>
                <a:off x="1034065" y="8200695"/>
                <a:ext cx="398617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cxnSpLocks/>
              </p:cNvCxnSpPr>
              <p:nvPr/>
            </p:nvCxnSpPr>
            <p:spPr>
              <a:xfrm>
                <a:off x="1034065" y="8989820"/>
                <a:ext cx="358775" cy="1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/>
              <p:cNvSpPr/>
              <p:nvPr/>
            </p:nvSpPr>
            <p:spPr>
              <a:xfrm rot="16200000">
                <a:off x="286202" y="8413040"/>
                <a:ext cx="1123476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l-PL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1</a:t>
                </a:r>
                <a:r>
                  <a:rPr lang="fi-FI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9</a:t>
                </a:r>
                <a:r>
                  <a:rPr lang="pl-PL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.1</a:t>
                </a:r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 cm / 7.5”</a:t>
                </a:r>
              </a:p>
            </p:txBody>
          </p:sp>
          <p:cxnSp>
            <p:nvCxnSpPr>
              <p:cNvPr id="17" name="Straight Connector 16"/>
              <p:cNvCxnSpPr>
                <a:cxnSpLocks/>
              </p:cNvCxnSpPr>
              <p:nvPr/>
            </p:nvCxnSpPr>
            <p:spPr>
              <a:xfrm flipV="1">
                <a:off x="1392840" y="9097769"/>
                <a:ext cx="1715405" cy="5901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1399580" y="9006371"/>
                <a:ext cx="0" cy="9929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cxnSpLocks/>
              </p:cNvCxnSpPr>
              <p:nvPr/>
            </p:nvCxnSpPr>
            <p:spPr>
              <a:xfrm flipV="1">
                <a:off x="3108245" y="8991657"/>
                <a:ext cx="0" cy="9929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cxnSpLocks/>
                <a:endCxn id="2" idx="3"/>
              </p:cNvCxnSpPr>
              <p:nvPr/>
            </p:nvCxnSpPr>
            <p:spPr>
              <a:xfrm flipV="1">
                <a:off x="3124121" y="8144404"/>
                <a:ext cx="891920" cy="946546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cxnSpLocks/>
              </p:cNvCxnSpPr>
              <p:nvPr/>
            </p:nvCxnSpPr>
            <p:spPr>
              <a:xfrm>
                <a:off x="4009691" y="8017922"/>
                <a:ext cx="0" cy="116957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1104858" y="8498395"/>
                <a:ext cx="2375786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00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Weight: 2,27 kg / 5 lbs</a:t>
                </a:r>
                <a:endParaRPr lang="de-DE" sz="1000" noProof="1"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70081" y="7497981"/>
                <a:ext cx="899723" cy="415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FF0000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Source Sans Pro" charset="0"/>
                  </a:rPr>
                  <a:t>SERIAL NUMBER </a:t>
                </a:r>
              </a:p>
            </p:txBody>
          </p:sp>
          <p:cxnSp>
            <p:nvCxnSpPr>
              <p:cNvPr id="12" name="Straight Arrow Connector 11"/>
              <p:cNvCxnSpPr>
                <a:cxnSpLocks/>
              </p:cNvCxnSpPr>
              <p:nvPr/>
            </p:nvCxnSpPr>
            <p:spPr>
              <a:xfrm>
                <a:off x="1210393" y="7844359"/>
                <a:ext cx="378374" cy="163610"/>
              </a:xfrm>
              <a:prstGeom prst="straightConnector1">
                <a:avLst/>
              </a:prstGeom>
              <a:ln w="12700" cmpd="sng">
                <a:solidFill>
                  <a:srgbClr val="FF0000"/>
                </a:solidFill>
                <a:headEnd type="none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EA31ADD-55BB-D8DE-BE02-9A5A36C89759}"/>
              </a:ext>
            </a:extLst>
          </p:cNvPr>
          <p:cNvGrpSpPr/>
          <p:nvPr/>
        </p:nvGrpSpPr>
        <p:grpSpPr>
          <a:xfrm>
            <a:off x="577177" y="3157301"/>
            <a:ext cx="6304624" cy="2440102"/>
            <a:chOff x="717278" y="3361223"/>
            <a:chExt cx="6304624" cy="2440102"/>
          </a:xfrm>
        </p:grpSpPr>
        <p:pic>
          <p:nvPicPr>
            <p:cNvPr id="9" name="Picture 8" descr="A picture containing framework, monitor, computer, drawing&#10;&#10;Description automatically generated">
              <a:extLst>
                <a:ext uri="{FF2B5EF4-FFF2-40B4-BE49-F238E27FC236}">
                  <a16:creationId xmlns:a16="http://schemas.microsoft.com/office/drawing/2014/main" id="{424B59F2-74BA-3944-8139-FADEF18EB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315" y="3739388"/>
              <a:ext cx="2888104" cy="1636319"/>
            </a:xfrm>
            <a:prstGeom prst="rect">
              <a:avLst/>
            </a:prstGeom>
          </p:spPr>
        </p:pic>
        <p:pic>
          <p:nvPicPr>
            <p:cNvPr id="28" name="Picture 27" descr="A close up of a light&#10;&#10;Description automatically generated">
              <a:extLst>
                <a:ext uri="{FF2B5EF4-FFF2-40B4-BE49-F238E27FC236}">
                  <a16:creationId xmlns:a16="http://schemas.microsoft.com/office/drawing/2014/main" id="{B5F694BA-8487-C94F-A334-96EA9E45B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29489" y="3481137"/>
              <a:ext cx="2803561" cy="2320188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 rot="16200000">
              <a:off x="2790296" y="4392177"/>
              <a:ext cx="2288500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is-I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13.7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 cm / 5.3”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80C67AC-61E2-C248-836C-C56D54DE6B97}"/>
                </a:ext>
              </a:extLst>
            </p:cNvPr>
            <p:cNvGrpSpPr/>
            <p:nvPr/>
          </p:nvGrpSpPr>
          <p:grpSpPr>
            <a:xfrm>
              <a:off x="4069610" y="3766032"/>
              <a:ext cx="275620" cy="1621670"/>
              <a:chOff x="3993402" y="3766032"/>
              <a:chExt cx="351828" cy="1621670"/>
            </a:xfrm>
          </p:grpSpPr>
          <p:cxnSp>
            <p:nvCxnSpPr>
              <p:cNvPr id="38" name="Straight Connector 37"/>
              <p:cNvCxnSpPr>
                <a:cxnSpLocks/>
              </p:cNvCxnSpPr>
              <p:nvPr/>
            </p:nvCxnSpPr>
            <p:spPr>
              <a:xfrm flipV="1">
                <a:off x="3993402" y="3766032"/>
                <a:ext cx="0" cy="162167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cxnSpLocks/>
              </p:cNvCxnSpPr>
              <p:nvPr/>
            </p:nvCxnSpPr>
            <p:spPr>
              <a:xfrm>
                <a:off x="3993402" y="3767114"/>
                <a:ext cx="351828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>
                <a:cxnSpLocks/>
              </p:cNvCxnSpPr>
              <p:nvPr/>
            </p:nvCxnSpPr>
            <p:spPr>
              <a:xfrm>
                <a:off x="3993402" y="5386923"/>
                <a:ext cx="227479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717278" y="5553047"/>
              <a:ext cx="3292413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is-I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32.2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 cm / 12.7”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A1757B6-696B-9D45-A5E5-DE7A40F2BC94}"/>
                </a:ext>
              </a:extLst>
            </p:cNvPr>
            <p:cNvGrpSpPr/>
            <p:nvPr/>
          </p:nvGrpSpPr>
          <p:grpSpPr>
            <a:xfrm>
              <a:off x="765175" y="5040866"/>
              <a:ext cx="2888104" cy="453458"/>
              <a:chOff x="1021023" y="5730837"/>
              <a:chExt cx="3293846" cy="453458"/>
            </a:xfrm>
          </p:grpSpPr>
          <p:cxnSp>
            <p:nvCxnSpPr>
              <p:cNvPr id="49" name="Straight Connector 48"/>
              <p:cNvCxnSpPr>
                <a:cxnSpLocks/>
              </p:cNvCxnSpPr>
              <p:nvPr/>
            </p:nvCxnSpPr>
            <p:spPr>
              <a:xfrm>
                <a:off x="1031451" y="5730837"/>
                <a:ext cx="0" cy="453458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cxnSpLocks/>
              </p:cNvCxnSpPr>
              <p:nvPr/>
            </p:nvCxnSpPr>
            <p:spPr>
              <a:xfrm>
                <a:off x="4314869" y="5782818"/>
                <a:ext cx="0" cy="39630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cxnSpLocks/>
              </p:cNvCxnSpPr>
              <p:nvPr/>
            </p:nvCxnSpPr>
            <p:spPr>
              <a:xfrm flipH="1">
                <a:off x="1021023" y="6179123"/>
                <a:ext cx="3293846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425AE0AE-833C-D74B-90D6-42726B967E44}"/>
                </a:ext>
              </a:extLst>
            </p:cNvPr>
            <p:cNvGrpSpPr/>
            <p:nvPr/>
          </p:nvGrpSpPr>
          <p:grpSpPr>
            <a:xfrm>
              <a:off x="4214215" y="5172817"/>
              <a:ext cx="2105504" cy="344324"/>
              <a:chOff x="4162205" y="5255215"/>
              <a:chExt cx="2105504" cy="401477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5120FA0-D351-D541-AFD2-360C4A2D5A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8871" y="5469322"/>
                <a:ext cx="0" cy="18737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594EBF5-5A2E-A146-8F65-22F06258EF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7709" y="5255215"/>
                <a:ext cx="0" cy="39630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16C25EC-7123-424D-9661-4F31D7E2A9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62205" y="5651520"/>
                <a:ext cx="2105504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E10977E-26A3-E043-AC5F-B6ACEE27E10E}"/>
                </a:ext>
              </a:extLst>
            </p:cNvPr>
            <p:cNvSpPr txBox="1"/>
            <p:nvPr/>
          </p:nvSpPr>
          <p:spPr>
            <a:xfrm>
              <a:off x="3729489" y="5546050"/>
              <a:ext cx="3292413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is-I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19.6</a:t>
              </a:r>
              <a:r>
                <a:rPr lang="en-US" sz="1000" dirty="0">
                  <a:solidFill>
                    <a:srgbClr val="FF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Source Sans Pro" charset="0"/>
                </a:rPr>
                <a:t> cm / 7.7”</a:t>
              </a:r>
            </a:p>
          </p:txBody>
        </p:sp>
      </p:grpSp>
      <p:sp>
        <p:nvSpPr>
          <p:cNvPr id="22" name="Footer Placeholder 10">
            <a:extLst>
              <a:ext uri="{FF2B5EF4-FFF2-40B4-BE49-F238E27FC236}">
                <a16:creationId xmlns:a16="http://schemas.microsoft.com/office/drawing/2014/main" id="{F81963A5-CF2F-38D7-CDE7-92FD3FE50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9377175"/>
            <a:ext cx="6858000" cy="52740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1200"/>
              </a:spcAft>
              <a:tabLst>
                <a:tab pos="2865755" algn="ctr"/>
                <a:tab pos="5731510" algn="r"/>
              </a:tabLst>
            </a:pP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HappyOrNot Ltd. | </a:t>
            </a:r>
            <a:r>
              <a:rPr lang="en-US" sz="600" dirty="0" err="1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Åkerlundinkatu</a:t>
            </a: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 11 A, 33100 Tampere, Finland | HappyOrNot Americas, Inc. | 1690 S. Congress Ave, Suite 120, Delray Beach, FL 33445, USA | happy-or-not.com </a:t>
            </a:r>
            <a:b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</a:b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Copyright © 2021 HappyOrNot Ltd. / HappyOrNot Americas, Inc. All rights reserved. All trademarks, service marks and company names belong to their respective owners.</a:t>
            </a:r>
            <a:endParaRPr lang="en-FI" sz="600" dirty="0">
              <a:solidFill>
                <a:srgbClr val="22272E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Times New Roman (Body CS)"/>
            </a:endParaRPr>
          </a:p>
        </p:txBody>
      </p:sp>
      <p:sp>
        <p:nvSpPr>
          <p:cNvPr id="27" name="Title 2">
            <a:extLst>
              <a:ext uri="{FF2B5EF4-FFF2-40B4-BE49-F238E27FC236}">
                <a16:creationId xmlns:a16="http://schemas.microsoft.com/office/drawing/2014/main" id="{D5A92225-9D1B-381F-3224-80951C8FD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932955"/>
            <a:ext cx="6172200" cy="62599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Raleway" panose="020B0803030101060003" pitchFamily="34" charset="0"/>
              </a:rPr>
              <a:t>Technical Data Sheet</a:t>
            </a:r>
            <a:br>
              <a:rPr lang="en-US" sz="2400" dirty="0">
                <a:latin typeface="Raleway" panose="020B0803030101060003" pitchFamily="34" charset="0"/>
              </a:rPr>
            </a:br>
            <a:r>
              <a:rPr lang="en-US" sz="2400" dirty="0">
                <a:latin typeface="Raleway" panose="020B0803030101060003" pitchFamily="34" charset="0"/>
              </a:rPr>
              <a:t>Smiley Touch</a:t>
            </a:r>
            <a:r>
              <a:rPr lang="en-FI" sz="2400" dirty="0">
                <a:latin typeface="Raleway" panose="020B0803030101060003" pitchFamily="34" charset="0"/>
              </a:rPr>
              <a:t>™</a:t>
            </a:r>
            <a:r>
              <a:rPr lang="en-US" sz="2400" dirty="0">
                <a:latin typeface="Raleway" panose="020B0803030101060003" pitchFamily="34" charset="0"/>
              </a:rPr>
              <a:t> T5100</a:t>
            </a:r>
            <a:endParaRPr lang="en-FI" sz="2400" dirty="0">
              <a:latin typeface="Raleway" panose="020B0803030101060003" pitchFamily="34" charset="0"/>
            </a:endParaRPr>
          </a:p>
        </p:txBody>
      </p:sp>
      <p:pic>
        <p:nvPicPr>
          <p:cNvPr id="29" name="Picture 28" descr="A picture containing icon&#10;&#10;Description automatically generated">
            <a:extLst>
              <a:ext uri="{FF2B5EF4-FFF2-40B4-BE49-F238E27FC236}">
                <a16:creationId xmlns:a16="http://schemas.microsoft.com/office/drawing/2014/main" id="{5B6AA669-B351-90EF-BF9A-54ABB478C5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41" y="65934"/>
            <a:ext cx="1282580" cy="760785"/>
          </a:xfrm>
          <a:prstGeom prst="rect">
            <a:avLst/>
          </a:prstGeom>
        </p:spPr>
      </p:pic>
      <p:graphicFrame>
        <p:nvGraphicFramePr>
          <p:cNvPr id="30" name="Table 9">
            <a:extLst>
              <a:ext uri="{FF2B5EF4-FFF2-40B4-BE49-F238E27FC236}">
                <a16:creationId xmlns:a16="http://schemas.microsoft.com/office/drawing/2014/main" id="{838F2396-6CB5-51A0-8C13-4B54F7280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119298"/>
              </p:ext>
            </p:extLst>
          </p:nvPr>
        </p:nvGraphicFramePr>
        <p:xfrm>
          <a:off x="625059" y="5770005"/>
          <a:ext cx="5104680" cy="8083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2226">
                  <a:extLst>
                    <a:ext uri="{9D8B030D-6E8A-4147-A177-3AD203B41FA5}">
                      <a16:colId xmlns:a16="http://schemas.microsoft.com/office/drawing/2014/main" val="1995712134"/>
                    </a:ext>
                  </a:extLst>
                </a:gridCol>
                <a:gridCol w="2282454">
                  <a:extLst>
                    <a:ext uri="{9D8B030D-6E8A-4147-A177-3AD203B41FA5}">
                      <a16:colId xmlns:a16="http://schemas.microsoft.com/office/drawing/2014/main" val="3822359111"/>
                    </a:ext>
                  </a:extLst>
                </a:gridCol>
              </a:tblGrid>
              <a:tr h="20298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</a:t>
                      </a: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</a:rPr>
                        <a:t> Wall </a:t>
                      </a:r>
                      <a:r>
                        <a:rPr lang="de-DE" sz="1100" b="0" noProof="1">
                          <a:latin typeface="Raleway" panose="020B08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package includes: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790674"/>
                  </a:ext>
                </a:extLst>
              </a:tr>
              <a:tr h="54924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Smiley Touch user interface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Wall mount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Power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Power cable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Assembly Guide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000" noProof="1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Cardboard box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507415"/>
                  </a:ext>
                </a:extLst>
              </a:tr>
            </a:tbl>
          </a:graphicData>
        </a:graphic>
      </p:graphicFrame>
      <p:graphicFrame>
        <p:nvGraphicFramePr>
          <p:cNvPr id="34" name="Table 34">
            <a:extLst>
              <a:ext uri="{FF2B5EF4-FFF2-40B4-BE49-F238E27FC236}">
                <a16:creationId xmlns:a16="http://schemas.microsoft.com/office/drawing/2014/main" id="{81F80553-59EE-8AD4-BBAE-CAC37B61A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232968"/>
              </p:ext>
            </p:extLst>
          </p:nvPr>
        </p:nvGraphicFramePr>
        <p:xfrm>
          <a:off x="627086" y="2271009"/>
          <a:ext cx="4572000" cy="909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311025726"/>
                    </a:ext>
                  </a:extLst>
                </a:gridCol>
              </a:tblGrid>
              <a:tr h="2175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noProof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User interface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5054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Weight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without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: 1.3 kg / </a:t>
                      </a:r>
                      <a:r>
                        <a:rPr lang="fi-FI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2.9</a:t>
                      </a:r>
                      <a:r>
                        <a:rPr lang="hr-HR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lbs</a:t>
                      </a:r>
                      <a:endParaRPr lang="de-DE" sz="1000" dirty="0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type: li-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ion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endParaRPr lang="en-FI" sz="1000" dirty="0">
                        <a:latin typeface="Raleway Medium" panose="020B0603030101060003" pitchFamily="34" charset="0"/>
                        <a:ea typeface="Source Sans Pro" panose="020B0503030403020204" pitchFamily="34" charset="0"/>
                        <a:cs typeface="Source Sans Pro" charset="0"/>
                      </a:endParaRPr>
                    </a:p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Battery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weight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: 120 g / </a:t>
                      </a:r>
                      <a:r>
                        <a:rPr lang="hr-HR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0.26 </a:t>
                      </a:r>
                      <a:r>
                        <a:rPr lang="de-DE" sz="1000" dirty="0" err="1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lbs</a:t>
                      </a:r>
                      <a:r>
                        <a:rPr lang="de-DE" sz="1000" dirty="0">
                          <a:latin typeface="Raleway Medium" panose="020B0603030101060003" pitchFamily="34" charset="0"/>
                          <a:ea typeface="Source Sans Pro" panose="020B0503030403020204" pitchFamily="34" charset="0"/>
                          <a:cs typeface="Source Sans Pro" charset="0"/>
                        </a:rPr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420125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81398DA-1DC1-2D2A-1606-F05DFD8A1009}"/>
              </a:ext>
            </a:extLst>
          </p:cNvPr>
          <p:cNvSpPr txBox="1"/>
          <p:nvPr/>
        </p:nvSpPr>
        <p:spPr>
          <a:xfrm>
            <a:off x="5795019" y="207264"/>
            <a:ext cx="617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200" dirty="0"/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2131332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769C532-35FB-6DA9-FD36-04BF8CE52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360947"/>
              </p:ext>
            </p:extLst>
          </p:nvPr>
        </p:nvGraphicFramePr>
        <p:xfrm>
          <a:off x="394627" y="2102487"/>
          <a:ext cx="6068745" cy="5308736"/>
        </p:xfrm>
        <a:graphic>
          <a:graphicData uri="http://schemas.openxmlformats.org/drawingml/2006/table">
            <a:tbl>
              <a:tblPr firstRow="1" bandRow="1"/>
              <a:tblGrid>
                <a:gridCol w="1430020">
                  <a:extLst>
                    <a:ext uri="{9D8B030D-6E8A-4147-A177-3AD203B41FA5}">
                      <a16:colId xmlns:a16="http://schemas.microsoft.com/office/drawing/2014/main" val="544340514"/>
                    </a:ext>
                  </a:extLst>
                </a:gridCol>
                <a:gridCol w="4638725">
                  <a:extLst>
                    <a:ext uri="{9D8B030D-6E8A-4147-A177-3AD203B41FA5}">
                      <a16:colId xmlns:a16="http://schemas.microsoft.com/office/drawing/2014/main" val="2530232265"/>
                    </a:ext>
                  </a:extLst>
                </a:gridCol>
              </a:tblGrid>
              <a:tr h="171990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MODEL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748" marR="9750" marT="97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HONT5100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586713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Approvals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RoHS, CE, FCC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845791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Power charger input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100-240V~0.30A 50-60Hz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815747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Device power input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5.0Vdc 1.55A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005581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Max. power consumption 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7.75W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356062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Battery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7040mAh Li-Po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019523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Operating temperature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Ambient +5 to +35 C / +41 to +95 F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271715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IP class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IP30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236750"/>
                  </a:ext>
                </a:extLst>
              </a:tr>
              <a:tr h="227686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Flammability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UL94 V0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054429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Frequency Bands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HONT5100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880995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2G GSM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GSM 850, GSM 900, DCS1800, PCS 1900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10706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3G UMTS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B1 (2100), B2 (1900), B4 (AWS), B5 (850), B8 (900)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6856009"/>
                  </a:ext>
                </a:extLst>
              </a:tr>
              <a:tr h="296789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4G FDD LTE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B1 (2100), B2 (1900), B3 (1800), B4 (AWS), B5 (850), B7 (2600), B8 (900), B12 (700), B17 (700), B20 (800), B28 (700), B66 (AWS-3)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829657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4G TDD LTE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B38 (2600), B40 (2300)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318416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Dimensions (</a:t>
                      </a:r>
                      <a:r>
                        <a:rPr lang="en-US" sz="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HxWxD</a:t>
                      </a: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):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HONT5100</a:t>
                      </a:r>
                      <a:r>
                        <a:rPr lang="en-FI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Source Sans Pro" panose="020B0503030403020204" pitchFamily="34" charset="0"/>
                        </a:rPr>
                        <a:t> </a:t>
                      </a:r>
                      <a:endParaRPr lang="en-FI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667151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With Branding leg plate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130.1 x 34.0 x 34.0 cm / 51.2 x 13.4 x 13.4”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84208"/>
                  </a:ext>
                </a:extLst>
              </a:tr>
              <a:tr h="164791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Wall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22.6 x 32.2 x 4.0 cm / 8.9 x 12.7 x 1.6”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636165"/>
                  </a:ext>
                </a:extLst>
              </a:tr>
              <a:tr h="14773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Table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13,1x32,2x20,2cm/5.2x12.7x8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”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257644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Weight: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HONT5100</a:t>
                      </a:r>
                      <a:r>
                        <a:rPr lang="en-FI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Source Sans Pro" panose="020B0503030403020204" pitchFamily="34" charset="0"/>
                        </a:rPr>
                        <a:t> </a:t>
                      </a:r>
                      <a:endParaRPr lang="en-FI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608745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With Branding leg plate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8.7 kg / 19.2 lbs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234739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Wall 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1.3 kg / 2.9 lbs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670437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Table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 kg / 5 lbs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007256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Package dimensions (</a:t>
                      </a:r>
                      <a:r>
                        <a:rPr lang="en-US" sz="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HxWxD</a:t>
                      </a: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):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HONT5100</a:t>
                      </a:r>
                      <a:r>
                        <a:rPr lang="en-FI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Source Sans Pro" panose="020B0503030403020204" pitchFamily="34" charset="0"/>
                        </a:rPr>
                        <a:t> </a:t>
                      </a:r>
                      <a:endParaRPr lang="en-FI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016910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With Branding leg plate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18.0 x 107 x 37 cm / 7.1 x 42.1 x 14.6”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051833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Wall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10.0 x 42.5 x 30.0 cm / 3.9 x 16.5 x 11.8”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317185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Table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19.1 x 35.6 x 31.1 cm / 7.5 x 14 x 12.2”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130706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Package weight: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</a:rPr>
                        <a:t>HONT5100</a:t>
                      </a:r>
                      <a:r>
                        <a:rPr lang="en-FI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Source Sans Pro" panose="020B0503030403020204" pitchFamily="34" charset="0"/>
                        </a:rPr>
                        <a:t> </a:t>
                      </a:r>
                      <a:endParaRPr lang="en-FI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2526581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With Branding leg plate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11.4 kg / 25.1 lbs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847622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Wall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2.0 kg / 4.4 lbs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45712"/>
                  </a:ext>
                </a:extLst>
              </a:tr>
              <a:tr h="171990"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Table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750" marR="9750" marT="975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2.7 kg / 5.9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</a:rPr>
                        <a:t>lbs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750" marR="9750" marT="975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355034"/>
                  </a:ext>
                </a:extLst>
              </a:tr>
            </a:tbl>
          </a:graphicData>
        </a:graphic>
      </p:graphicFrame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AFC45748-1C4A-F81F-28DE-421234A4A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9377175"/>
            <a:ext cx="6858000" cy="52740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1200"/>
              </a:spcAft>
              <a:tabLst>
                <a:tab pos="2865755" algn="ctr"/>
                <a:tab pos="5731510" algn="r"/>
              </a:tabLst>
            </a:pP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HappyOrNot Ltd. | </a:t>
            </a:r>
            <a:r>
              <a:rPr lang="en-US" sz="600" dirty="0" err="1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Åkerlundinkatu</a:t>
            </a: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 11 A, 33100 Tampere, Finland | HappyOrNot Americas, Inc. | 1690 S. Congress Ave, Suite 120, Delray Beach, FL 33445, USA | happy-or-not.com </a:t>
            </a:r>
            <a:b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</a:br>
            <a:r>
              <a:rPr lang="en-US" sz="600" dirty="0">
                <a:solidFill>
                  <a:srgbClr val="22272E"/>
                </a:solidFill>
                <a:effectLst/>
                <a:latin typeface="Arial" panose="020B0604020202020204" pitchFamily="34" charset="0"/>
                <a:ea typeface="Open Sans" panose="020B0606030504020204" pitchFamily="34" charset="0"/>
                <a:cs typeface="Times New Roman (Body CS)"/>
              </a:rPr>
              <a:t>Copyright © 2021 HappyOrNot Ltd. / HappyOrNot Americas, Inc. All rights reserved. All trademarks, service marks and company names belong to their respective owners.</a:t>
            </a:r>
            <a:endParaRPr lang="en-FI" sz="600" dirty="0">
              <a:solidFill>
                <a:srgbClr val="22272E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Times New Roman (Body CS)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0588429-9E4F-A0A9-444B-E5A9CD094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932955"/>
            <a:ext cx="6172200" cy="62599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Raleway" panose="020B0803030101060003" pitchFamily="34" charset="0"/>
              </a:rPr>
              <a:t>Technical Data Sheet</a:t>
            </a:r>
            <a:br>
              <a:rPr lang="en-US" sz="2400" dirty="0">
                <a:latin typeface="Raleway" panose="020B0803030101060003" pitchFamily="34" charset="0"/>
              </a:rPr>
            </a:br>
            <a:r>
              <a:rPr lang="en-US" sz="2400" dirty="0">
                <a:latin typeface="Raleway" panose="020B0803030101060003" pitchFamily="34" charset="0"/>
              </a:rPr>
              <a:t>Smiley Touch</a:t>
            </a:r>
            <a:r>
              <a:rPr lang="en-FI" sz="2400" dirty="0">
                <a:latin typeface="Raleway" panose="020B0803030101060003" pitchFamily="34" charset="0"/>
              </a:rPr>
              <a:t>™</a:t>
            </a:r>
            <a:r>
              <a:rPr lang="en-US" sz="2400" dirty="0">
                <a:latin typeface="Raleway" panose="020B0803030101060003" pitchFamily="34" charset="0"/>
              </a:rPr>
              <a:t> T5100</a:t>
            </a:r>
            <a:endParaRPr lang="en-FI" sz="2400" dirty="0">
              <a:latin typeface="Raleway" panose="020B0803030101060003" pitchFamily="34" charset="0"/>
            </a:endParaRP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C264996-1E86-5311-8568-0303DC9A8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1" y="65934"/>
            <a:ext cx="1282580" cy="7607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EA23FE-842D-32A2-D53C-223F948B8C3E}"/>
              </a:ext>
            </a:extLst>
          </p:cNvPr>
          <p:cNvSpPr txBox="1"/>
          <p:nvPr/>
        </p:nvSpPr>
        <p:spPr>
          <a:xfrm>
            <a:off x="5795019" y="207264"/>
            <a:ext cx="617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200" dirty="0"/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917080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3321FEBD5F4540ABCEDBD083155DEA" ma:contentTypeVersion="16" ma:contentTypeDescription="Create a new document." ma:contentTypeScope="" ma:versionID="f1f625341aeb09922d5b0bb617bffdec">
  <xsd:schema xmlns:xsd="http://www.w3.org/2001/XMLSchema" xmlns:xs="http://www.w3.org/2001/XMLSchema" xmlns:p="http://schemas.microsoft.com/office/2006/metadata/properties" xmlns:ns2="68eee449-8d62-4ca7-9ca8-eb376c38289d" xmlns:ns3="f53ea8db-890d-4681-9c5a-d634365c3108" targetNamespace="http://schemas.microsoft.com/office/2006/metadata/properties" ma:root="true" ma:fieldsID="b5cc55a3f29eaea30fbdd909e6d804be" ns2:_="" ns3:_="">
    <xsd:import namespace="68eee449-8d62-4ca7-9ca8-eb376c38289d"/>
    <xsd:import namespace="f53ea8db-890d-4681-9c5a-d634365c31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eee449-8d62-4ca7-9ca8-eb376c3828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b29f161-7b36-4979-88ed-21f62cc291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3ea8db-890d-4681-9c5a-d634365c310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73c0dd-a37b-4fb5-aced-9f2d2c6ed24f}" ma:internalName="TaxCatchAll" ma:showField="CatchAllData" ma:web="f53ea8db-890d-4681-9c5a-d634365c31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eee449-8d62-4ca7-9ca8-eb376c38289d">
      <Terms xmlns="http://schemas.microsoft.com/office/infopath/2007/PartnerControls"/>
    </lcf76f155ced4ddcb4097134ff3c332f>
    <TaxCatchAll xmlns="f53ea8db-890d-4681-9c5a-d634365c3108" xsi:nil="true"/>
  </documentManagement>
</p:properties>
</file>

<file path=customXml/itemProps1.xml><?xml version="1.0" encoding="utf-8"?>
<ds:datastoreItem xmlns:ds="http://schemas.openxmlformats.org/officeDocument/2006/customXml" ds:itemID="{A22054BE-79FE-4AC7-BC67-BDD3AE76E6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4D90AF-E39A-4FF5-BAD4-6C60651BA8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eee449-8d62-4ca7-9ca8-eb376c38289d"/>
    <ds:schemaRef ds:uri="f53ea8db-890d-4681-9c5a-d634365c31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E208D8-B135-478B-A677-376A498D36C5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f53ea8db-890d-4681-9c5a-d634365c3108"/>
    <ds:schemaRef ds:uri="http://purl.org/dc/dcmitype/"/>
    <ds:schemaRef ds:uri="68eee449-8d62-4ca7-9ca8-eb376c38289d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13565</TotalTime>
  <Words>1066</Words>
  <Application>Microsoft Office PowerPoint</Application>
  <PresentationFormat>A4 Paper (210x297 mm)</PresentationFormat>
  <Paragraphs>159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Open Sans</vt:lpstr>
      <vt:lpstr>Raleway</vt:lpstr>
      <vt:lpstr>Raleway Medium</vt:lpstr>
      <vt:lpstr>Source Sans Pro</vt:lpstr>
      <vt:lpstr>Office Theme</vt:lpstr>
      <vt:lpstr>Technical Data Sheet Smiley Touch™ T5100</vt:lpstr>
      <vt:lpstr>Technical Data Sheet Smiley Touch™ T5100</vt:lpstr>
      <vt:lpstr>PowerPoint Presentation</vt:lpstr>
      <vt:lpstr>Technical Data Sheet Smiley Touch™ T5100</vt:lpstr>
      <vt:lpstr>Technical Data Sheet Smiley Touch™ T5100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Marja Siira</dc:creator>
  <cp:lastModifiedBy>Marko Touhunen</cp:lastModifiedBy>
  <cp:revision>174</cp:revision>
  <cp:lastPrinted>2023-02-07T20:47:32Z</cp:lastPrinted>
  <dcterms:created xsi:type="dcterms:W3CDTF">2016-04-15T06:33:02Z</dcterms:created>
  <dcterms:modified xsi:type="dcterms:W3CDTF">2023-02-15T07:25:53Z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0x010100273321FEBD5F4540ABCEDBD083155DEA</vt:lpwstr>
  </property>
</Properties>
</file>